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handoutMasterIdLst>
    <p:handoutMasterId r:id="rId61"/>
  </p:handoutMasterIdLst>
  <p:sldIdLst>
    <p:sldId id="450" r:id="rId2"/>
    <p:sldId id="284" r:id="rId3"/>
    <p:sldId id="487" r:id="rId4"/>
    <p:sldId id="451" r:id="rId5"/>
    <p:sldId id="452" r:id="rId6"/>
    <p:sldId id="453" r:id="rId7"/>
    <p:sldId id="456" r:id="rId8"/>
    <p:sldId id="562" r:id="rId9"/>
    <p:sldId id="552" r:id="rId10"/>
    <p:sldId id="553" r:id="rId11"/>
    <p:sldId id="485" r:id="rId12"/>
    <p:sldId id="488" r:id="rId13"/>
    <p:sldId id="457" r:id="rId14"/>
    <p:sldId id="489" r:id="rId15"/>
    <p:sldId id="538" r:id="rId16"/>
    <p:sldId id="539" r:id="rId17"/>
    <p:sldId id="540" r:id="rId18"/>
    <p:sldId id="541" r:id="rId19"/>
    <p:sldId id="545" r:id="rId20"/>
    <p:sldId id="546" r:id="rId21"/>
    <p:sldId id="547" r:id="rId22"/>
    <p:sldId id="548" r:id="rId23"/>
    <p:sldId id="549" r:id="rId24"/>
    <p:sldId id="490" r:id="rId25"/>
    <p:sldId id="531" r:id="rId26"/>
    <p:sldId id="486" r:id="rId27"/>
    <p:sldId id="491" r:id="rId28"/>
    <p:sldId id="532" r:id="rId29"/>
    <p:sldId id="533" r:id="rId30"/>
    <p:sldId id="534" r:id="rId31"/>
    <p:sldId id="535" r:id="rId32"/>
    <p:sldId id="492" r:id="rId33"/>
    <p:sldId id="493" r:id="rId34"/>
    <p:sldId id="494" r:id="rId35"/>
    <p:sldId id="495" r:id="rId36"/>
    <p:sldId id="536" r:id="rId37"/>
    <p:sldId id="497" r:id="rId38"/>
    <p:sldId id="498" r:id="rId39"/>
    <p:sldId id="537" r:id="rId40"/>
    <p:sldId id="499" r:id="rId41"/>
    <p:sldId id="500" r:id="rId42"/>
    <p:sldId id="501" r:id="rId43"/>
    <p:sldId id="455" r:id="rId44"/>
    <p:sldId id="480" r:id="rId45"/>
    <p:sldId id="481" r:id="rId46"/>
    <p:sldId id="483" r:id="rId47"/>
    <p:sldId id="550" r:id="rId48"/>
    <p:sldId id="521" r:id="rId49"/>
    <p:sldId id="551" r:id="rId50"/>
    <p:sldId id="558" r:id="rId51"/>
    <p:sldId id="563" r:id="rId52"/>
    <p:sldId id="554" r:id="rId53"/>
    <p:sldId id="555" r:id="rId54"/>
    <p:sldId id="556" r:id="rId55"/>
    <p:sldId id="557" r:id="rId56"/>
    <p:sldId id="559" r:id="rId57"/>
    <p:sldId id="560" r:id="rId58"/>
    <p:sldId id="561"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110" autoAdjust="0"/>
    <p:restoredTop sz="95588" autoAdjust="0"/>
  </p:normalViewPr>
  <p:slideViewPr>
    <p:cSldViewPr snapToGrid="0" snapToObjects="1">
      <p:cViewPr>
        <p:scale>
          <a:sx n="100" d="100"/>
          <a:sy n="100" d="100"/>
        </p:scale>
        <p:origin x="1800" y="28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F08122-41F0-4CD4-86DC-BEBBF7447931}" type="doc">
      <dgm:prSet loTypeId="urn:microsoft.com/office/officeart/2005/8/layout/process4" loCatId="process" qsTypeId="urn:microsoft.com/office/officeart/2005/8/quickstyle/simple2" qsCatId="simple" csTypeId="urn:microsoft.com/office/officeart/2005/8/colors/accent2_2" csCatId="accent2"/>
      <dgm:spPr/>
      <dgm:t>
        <a:bodyPr/>
        <a:lstStyle/>
        <a:p>
          <a:endParaRPr lang="en-US"/>
        </a:p>
      </dgm:t>
    </dgm:pt>
    <dgm:pt modelId="{450AF33C-1269-4192-A146-4CD9EC6D186B}">
      <dgm:prSet/>
      <dgm:spPr/>
      <dgm:t>
        <a:bodyPr/>
        <a:lstStyle/>
        <a:p>
          <a:r>
            <a:rPr lang="en-US" b="0"/>
            <a:t>Arrays of programmable modules with the capability of implementing a generic logic function</a:t>
          </a:r>
          <a:endParaRPr lang="en-US"/>
        </a:p>
      </dgm:t>
    </dgm:pt>
    <dgm:pt modelId="{4D672350-AF51-4EAA-BE88-6D5C10257AF7}" type="parTrans" cxnId="{BC5EA0DF-A514-4625-8793-D70C623D1B93}">
      <dgm:prSet/>
      <dgm:spPr/>
      <dgm:t>
        <a:bodyPr/>
        <a:lstStyle/>
        <a:p>
          <a:endParaRPr lang="en-US"/>
        </a:p>
      </dgm:t>
    </dgm:pt>
    <dgm:pt modelId="{7FEE7EEB-F8CF-445E-90A6-12E082DD524B}" type="sibTrans" cxnId="{BC5EA0DF-A514-4625-8793-D70C623D1B93}">
      <dgm:prSet/>
      <dgm:spPr/>
      <dgm:t>
        <a:bodyPr/>
        <a:lstStyle/>
        <a:p>
          <a:endParaRPr lang="en-US"/>
        </a:p>
      </dgm:t>
    </dgm:pt>
    <dgm:pt modelId="{0CA3992A-9678-4698-8B37-B50AA0CE79E9}">
      <dgm:prSet/>
      <dgm:spPr/>
      <dgm:t>
        <a:bodyPr/>
        <a:lstStyle/>
        <a:p>
          <a:r>
            <a:rPr lang="en-US" b="0"/>
            <a:t>Wires can be connected by programmable connection boxes (CB) and switch boxes (SB)</a:t>
          </a:r>
          <a:endParaRPr lang="en-US"/>
        </a:p>
      </dgm:t>
    </dgm:pt>
    <dgm:pt modelId="{2041DB0D-D7C4-437B-A1A3-EB55E88305B8}" type="parTrans" cxnId="{3E3753D5-2D6E-4320-91A6-84BD135358D9}">
      <dgm:prSet/>
      <dgm:spPr/>
      <dgm:t>
        <a:bodyPr/>
        <a:lstStyle/>
        <a:p>
          <a:endParaRPr lang="en-US"/>
        </a:p>
      </dgm:t>
    </dgm:pt>
    <dgm:pt modelId="{DE530502-B446-42CA-8C35-B8360C1C1EC8}" type="sibTrans" cxnId="{3E3753D5-2D6E-4320-91A6-84BD135358D9}">
      <dgm:prSet/>
      <dgm:spPr/>
      <dgm:t>
        <a:bodyPr/>
        <a:lstStyle/>
        <a:p>
          <a:endParaRPr lang="en-US"/>
        </a:p>
      </dgm:t>
    </dgm:pt>
    <dgm:pt modelId="{EFC7655C-4FA9-4E84-BD11-9C454C7EC1A4}">
      <dgm:prSet/>
      <dgm:spPr/>
      <dgm:t>
        <a:bodyPr/>
        <a:lstStyle/>
        <a:p>
          <a:r>
            <a:rPr lang="en-US" b="0"/>
            <a:t>Reduce development and production time</a:t>
          </a:r>
          <a:endParaRPr lang="en-US"/>
        </a:p>
      </dgm:t>
    </dgm:pt>
    <dgm:pt modelId="{274DCB3B-7DF5-40F1-82AE-EE2B255AED3A}" type="parTrans" cxnId="{3AA9B2AE-3666-4882-A8CD-CAFF761C7436}">
      <dgm:prSet/>
      <dgm:spPr/>
      <dgm:t>
        <a:bodyPr/>
        <a:lstStyle/>
        <a:p>
          <a:endParaRPr lang="en-US"/>
        </a:p>
      </dgm:t>
    </dgm:pt>
    <dgm:pt modelId="{BA6A87FD-40CC-4265-AD9F-7DAE6072ABA3}" type="sibTrans" cxnId="{3AA9B2AE-3666-4882-A8CD-CAFF761C7436}">
      <dgm:prSet/>
      <dgm:spPr/>
      <dgm:t>
        <a:bodyPr/>
        <a:lstStyle/>
        <a:p>
          <a:endParaRPr lang="en-US"/>
        </a:p>
      </dgm:t>
    </dgm:pt>
    <dgm:pt modelId="{D782E611-C1B3-4FA6-917E-86BEFC6AE9AE}">
      <dgm:prSet/>
      <dgm:spPr/>
      <dgm:t>
        <a:bodyPr/>
        <a:lstStyle/>
        <a:p>
          <a:r>
            <a:rPr lang="en-US" b="0"/>
            <a:t>Low cost prototyping</a:t>
          </a:r>
          <a:endParaRPr lang="en-US"/>
        </a:p>
      </dgm:t>
    </dgm:pt>
    <dgm:pt modelId="{08FEFB36-099D-48F0-AD91-3EBA712148F4}" type="parTrans" cxnId="{F72BDD4E-1776-471C-9F36-907B50B02929}">
      <dgm:prSet/>
      <dgm:spPr/>
      <dgm:t>
        <a:bodyPr/>
        <a:lstStyle/>
        <a:p>
          <a:endParaRPr lang="en-US"/>
        </a:p>
      </dgm:t>
    </dgm:pt>
    <dgm:pt modelId="{DE1FAE1E-4227-4D4A-AE19-6B23FCF20D8E}" type="sibTrans" cxnId="{F72BDD4E-1776-471C-9F36-907B50B02929}">
      <dgm:prSet/>
      <dgm:spPr/>
      <dgm:t>
        <a:bodyPr/>
        <a:lstStyle/>
        <a:p>
          <a:endParaRPr lang="en-US"/>
        </a:p>
      </dgm:t>
    </dgm:pt>
    <dgm:pt modelId="{78ED36AD-E5E8-D846-8968-991F04C51D9D}" type="pres">
      <dgm:prSet presAssocID="{42F08122-41F0-4CD4-86DC-BEBBF7447931}" presName="Name0" presStyleCnt="0">
        <dgm:presLayoutVars>
          <dgm:dir/>
          <dgm:animLvl val="lvl"/>
          <dgm:resizeHandles val="exact"/>
        </dgm:presLayoutVars>
      </dgm:prSet>
      <dgm:spPr/>
    </dgm:pt>
    <dgm:pt modelId="{6D0D9703-10EB-F845-BC83-0197E6111BDA}" type="pres">
      <dgm:prSet presAssocID="{D782E611-C1B3-4FA6-917E-86BEFC6AE9AE}" presName="boxAndChildren" presStyleCnt="0"/>
      <dgm:spPr/>
    </dgm:pt>
    <dgm:pt modelId="{96366E1A-75E1-9146-B638-4A8499D12FBA}" type="pres">
      <dgm:prSet presAssocID="{D782E611-C1B3-4FA6-917E-86BEFC6AE9AE}" presName="parentTextBox" presStyleLbl="node1" presStyleIdx="0" presStyleCnt="4"/>
      <dgm:spPr/>
    </dgm:pt>
    <dgm:pt modelId="{028E351A-0389-A24F-BFC1-509AFACF9840}" type="pres">
      <dgm:prSet presAssocID="{BA6A87FD-40CC-4265-AD9F-7DAE6072ABA3}" presName="sp" presStyleCnt="0"/>
      <dgm:spPr/>
    </dgm:pt>
    <dgm:pt modelId="{06DF1AF8-24A8-AF4D-B17F-FB6D50FA3C41}" type="pres">
      <dgm:prSet presAssocID="{EFC7655C-4FA9-4E84-BD11-9C454C7EC1A4}" presName="arrowAndChildren" presStyleCnt="0"/>
      <dgm:spPr/>
    </dgm:pt>
    <dgm:pt modelId="{FD0C0FB8-9861-364E-A6E7-826C41119306}" type="pres">
      <dgm:prSet presAssocID="{EFC7655C-4FA9-4E84-BD11-9C454C7EC1A4}" presName="parentTextArrow" presStyleLbl="node1" presStyleIdx="1" presStyleCnt="4"/>
      <dgm:spPr/>
    </dgm:pt>
    <dgm:pt modelId="{14566A8A-FC93-A647-BFC5-7A5CF27934E3}" type="pres">
      <dgm:prSet presAssocID="{DE530502-B446-42CA-8C35-B8360C1C1EC8}" presName="sp" presStyleCnt="0"/>
      <dgm:spPr/>
    </dgm:pt>
    <dgm:pt modelId="{3A6040B1-08AA-F84B-9DC6-EC7354B481BA}" type="pres">
      <dgm:prSet presAssocID="{0CA3992A-9678-4698-8B37-B50AA0CE79E9}" presName="arrowAndChildren" presStyleCnt="0"/>
      <dgm:spPr/>
    </dgm:pt>
    <dgm:pt modelId="{30B95900-E814-034B-93B9-26B68B45FDB7}" type="pres">
      <dgm:prSet presAssocID="{0CA3992A-9678-4698-8B37-B50AA0CE79E9}" presName="parentTextArrow" presStyleLbl="node1" presStyleIdx="2" presStyleCnt="4"/>
      <dgm:spPr/>
    </dgm:pt>
    <dgm:pt modelId="{1E6C0ACB-3931-B34D-B052-B0B7CFE78239}" type="pres">
      <dgm:prSet presAssocID="{7FEE7EEB-F8CF-445E-90A6-12E082DD524B}" presName="sp" presStyleCnt="0"/>
      <dgm:spPr/>
    </dgm:pt>
    <dgm:pt modelId="{ACF63F81-040A-DF4E-81F1-3B8D5D344F7D}" type="pres">
      <dgm:prSet presAssocID="{450AF33C-1269-4192-A146-4CD9EC6D186B}" presName="arrowAndChildren" presStyleCnt="0"/>
      <dgm:spPr/>
    </dgm:pt>
    <dgm:pt modelId="{184F9FE3-7B11-DC47-8DFA-845C951A8099}" type="pres">
      <dgm:prSet presAssocID="{450AF33C-1269-4192-A146-4CD9EC6D186B}" presName="parentTextArrow" presStyleLbl="node1" presStyleIdx="3" presStyleCnt="4"/>
      <dgm:spPr/>
    </dgm:pt>
  </dgm:ptLst>
  <dgm:cxnLst>
    <dgm:cxn modelId="{B968A616-84D8-4C4E-9749-2C0D2EC8ABE6}" type="presOf" srcId="{450AF33C-1269-4192-A146-4CD9EC6D186B}" destId="{184F9FE3-7B11-DC47-8DFA-845C951A8099}" srcOrd="0" destOrd="0" presId="urn:microsoft.com/office/officeart/2005/8/layout/process4"/>
    <dgm:cxn modelId="{F72BDD4E-1776-471C-9F36-907B50B02929}" srcId="{42F08122-41F0-4CD4-86DC-BEBBF7447931}" destId="{D782E611-C1B3-4FA6-917E-86BEFC6AE9AE}" srcOrd="3" destOrd="0" parTransId="{08FEFB36-099D-48F0-AD91-3EBA712148F4}" sibTransId="{DE1FAE1E-4227-4D4A-AE19-6B23FCF20D8E}"/>
    <dgm:cxn modelId="{04EA076E-31DE-9642-9243-99D5DA85B68D}" type="presOf" srcId="{EFC7655C-4FA9-4E84-BD11-9C454C7EC1A4}" destId="{FD0C0FB8-9861-364E-A6E7-826C41119306}" srcOrd="0" destOrd="0" presId="urn:microsoft.com/office/officeart/2005/8/layout/process4"/>
    <dgm:cxn modelId="{7147A86E-69AB-0B4B-A814-8BFE4D1FBDCF}" type="presOf" srcId="{D782E611-C1B3-4FA6-917E-86BEFC6AE9AE}" destId="{96366E1A-75E1-9146-B638-4A8499D12FBA}" srcOrd="0" destOrd="0" presId="urn:microsoft.com/office/officeart/2005/8/layout/process4"/>
    <dgm:cxn modelId="{3AA9B2AE-3666-4882-A8CD-CAFF761C7436}" srcId="{42F08122-41F0-4CD4-86DC-BEBBF7447931}" destId="{EFC7655C-4FA9-4E84-BD11-9C454C7EC1A4}" srcOrd="2" destOrd="0" parTransId="{274DCB3B-7DF5-40F1-82AE-EE2B255AED3A}" sibTransId="{BA6A87FD-40CC-4265-AD9F-7DAE6072ABA3}"/>
    <dgm:cxn modelId="{F43422B2-51E7-EA4B-BC2B-8283CF8D4344}" type="presOf" srcId="{42F08122-41F0-4CD4-86DC-BEBBF7447931}" destId="{78ED36AD-E5E8-D846-8968-991F04C51D9D}" srcOrd="0" destOrd="0" presId="urn:microsoft.com/office/officeart/2005/8/layout/process4"/>
    <dgm:cxn modelId="{3E3753D5-2D6E-4320-91A6-84BD135358D9}" srcId="{42F08122-41F0-4CD4-86DC-BEBBF7447931}" destId="{0CA3992A-9678-4698-8B37-B50AA0CE79E9}" srcOrd="1" destOrd="0" parTransId="{2041DB0D-D7C4-437B-A1A3-EB55E88305B8}" sibTransId="{DE530502-B446-42CA-8C35-B8360C1C1EC8}"/>
    <dgm:cxn modelId="{BC5EA0DF-A514-4625-8793-D70C623D1B93}" srcId="{42F08122-41F0-4CD4-86DC-BEBBF7447931}" destId="{450AF33C-1269-4192-A146-4CD9EC6D186B}" srcOrd="0" destOrd="0" parTransId="{4D672350-AF51-4EAA-BE88-6D5C10257AF7}" sibTransId="{7FEE7EEB-F8CF-445E-90A6-12E082DD524B}"/>
    <dgm:cxn modelId="{571CD3F2-7E3D-4247-9B79-F1C4B563485B}" type="presOf" srcId="{0CA3992A-9678-4698-8B37-B50AA0CE79E9}" destId="{30B95900-E814-034B-93B9-26B68B45FDB7}" srcOrd="0" destOrd="0" presId="urn:microsoft.com/office/officeart/2005/8/layout/process4"/>
    <dgm:cxn modelId="{F1CE634A-AE36-9643-A706-94D92A67F185}" type="presParOf" srcId="{78ED36AD-E5E8-D846-8968-991F04C51D9D}" destId="{6D0D9703-10EB-F845-BC83-0197E6111BDA}" srcOrd="0" destOrd="0" presId="urn:microsoft.com/office/officeart/2005/8/layout/process4"/>
    <dgm:cxn modelId="{2DE415FB-F01C-1B44-B105-87AB22069021}" type="presParOf" srcId="{6D0D9703-10EB-F845-BC83-0197E6111BDA}" destId="{96366E1A-75E1-9146-B638-4A8499D12FBA}" srcOrd="0" destOrd="0" presId="urn:microsoft.com/office/officeart/2005/8/layout/process4"/>
    <dgm:cxn modelId="{34A86D94-3067-144C-8986-2ECC143CA2C9}" type="presParOf" srcId="{78ED36AD-E5E8-D846-8968-991F04C51D9D}" destId="{028E351A-0389-A24F-BFC1-509AFACF9840}" srcOrd="1" destOrd="0" presId="urn:microsoft.com/office/officeart/2005/8/layout/process4"/>
    <dgm:cxn modelId="{E59966C7-C04D-834B-8AE7-055870233B70}" type="presParOf" srcId="{78ED36AD-E5E8-D846-8968-991F04C51D9D}" destId="{06DF1AF8-24A8-AF4D-B17F-FB6D50FA3C41}" srcOrd="2" destOrd="0" presId="urn:microsoft.com/office/officeart/2005/8/layout/process4"/>
    <dgm:cxn modelId="{114B092D-E3B9-7144-A58C-395325BFBF57}" type="presParOf" srcId="{06DF1AF8-24A8-AF4D-B17F-FB6D50FA3C41}" destId="{FD0C0FB8-9861-364E-A6E7-826C41119306}" srcOrd="0" destOrd="0" presId="urn:microsoft.com/office/officeart/2005/8/layout/process4"/>
    <dgm:cxn modelId="{763E5076-AFB5-9143-8EE2-9B4563A4120F}" type="presParOf" srcId="{78ED36AD-E5E8-D846-8968-991F04C51D9D}" destId="{14566A8A-FC93-A647-BFC5-7A5CF27934E3}" srcOrd="3" destOrd="0" presId="urn:microsoft.com/office/officeart/2005/8/layout/process4"/>
    <dgm:cxn modelId="{291EB616-2D5C-9B4D-960F-1B92853592CD}" type="presParOf" srcId="{78ED36AD-E5E8-D846-8968-991F04C51D9D}" destId="{3A6040B1-08AA-F84B-9DC6-EC7354B481BA}" srcOrd="4" destOrd="0" presId="urn:microsoft.com/office/officeart/2005/8/layout/process4"/>
    <dgm:cxn modelId="{55F02C34-D286-694E-B280-DFF366354C3D}" type="presParOf" srcId="{3A6040B1-08AA-F84B-9DC6-EC7354B481BA}" destId="{30B95900-E814-034B-93B9-26B68B45FDB7}" srcOrd="0" destOrd="0" presId="urn:microsoft.com/office/officeart/2005/8/layout/process4"/>
    <dgm:cxn modelId="{A7D1834F-F67B-6142-8840-04F312B13062}" type="presParOf" srcId="{78ED36AD-E5E8-D846-8968-991F04C51D9D}" destId="{1E6C0ACB-3931-B34D-B052-B0B7CFE78239}" srcOrd="5" destOrd="0" presId="urn:microsoft.com/office/officeart/2005/8/layout/process4"/>
    <dgm:cxn modelId="{779171B2-9C6A-484F-B805-06F8A89A6BBC}" type="presParOf" srcId="{78ED36AD-E5E8-D846-8968-991F04C51D9D}" destId="{ACF63F81-040A-DF4E-81F1-3B8D5D344F7D}" srcOrd="6" destOrd="0" presId="urn:microsoft.com/office/officeart/2005/8/layout/process4"/>
    <dgm:cxn modelId="{EEB91C04-994D-5544-AF76-F2642FDC986B}" type="presParOf" srcId="{ACF63F81-040A-DF4E-81F1-3B8D5D344F7D}" destId="{184F9FE3-7B11-DC47-8DFA-845C951A8099}"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66E1A-75E1-9146-B638-4A8499D12FBA}">
      <dsp:nvSpPr>
        <dsp:cNvPr id="0" name=""/>
        <dsp:cNvSpPr/>
      </dsp:nvSpPr>
      <dsp:spPr>
        <a:xfrm>
          <a:off x="0" y="3858104"/>
          <a:ext cx="8229600" cy="844059"/>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0" kern="1200"/>
            <a:t>Low cost prototyping</a:t>
          </a:r>
          <a:endParaRPr lang="en-US" sz="2000" kern="1200"/>
        </a:p>
      </dsp:txBody>
      <dsp:txXfrm>
        <a:off x="0" y="3858104"/>
        <a:ext cx="8229600" cy="844059"/>
      </dsp:txXfrm>
    </dsp:sp>
    <dsp:sp modelId="{FD0C0FB8-9861-364E-A6E7-826C41119306}">
      <dsp:nvSpPr>
        <dsp:cNvPr id="0" name=""/>
        <dsp:cNvSpPr/>
      </dsp:nvSpPr>
      <dsp:spPr>
        <a:xfrm rot="10800000">
          <a:off x="0" y="2572602"/>
          <a:ext cx="8229600" cy="1298162"/>
        </a:xfrm>
        <a:prstGeom prst="upArrowCallou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0" kern="1200"/>
            <a:t>Reduce development and production time</a:t>
          </a:r>
          <a:endParaRPr lang="en-US" sz="2000" kern="1200"/>
        </a:p>
      </dsp:txBody>
      <dsp:txXfrm rot="10800000">
        <a:off x="0" y="2572602"/>
        <a:ext cx="8229600" cy="843507"/>
      </dsp:txXfrm>
    </dsp:sp>
    <dsp:sp modelId="{30B95900-E814-034B-93B9-26B68B45FDB7}">
      <dsp:nvSpPr>
        <dsp:cNvPr id="0" name=""/>
        <dsp:cNvSpPr/>
      </dsp:nvSpPr>
      <dsp:spPr>
        <a:xfrm rot="10800000">
          <a:off x="0" y="1287101"/>
          <a:ext cx="8229600" cy="1298162"/>
        </a:xfrm>
        <a:prstGeom prst="upArrowCallou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0" kern="1200"/>
            <a:t>Wires can be connected by programmable connection boxes (CB) and switch boxes (SB)</a:t>
          </a:r>
          <a:endParaRPr lang="en-US" sz="2000" kern="1200"/>
        </a:p>
      </dsp:txBody>
      <dsp:txXfrm rot="10800000">
        <a:off x="0" y="1287101"/>
        <a:ext cx="8229600" cy="843507"/>
      </dsp:txXfrm>
    </dsp:sp>
    <dsp:sp modelId="{184F9FE3-7B11-DC47-8DFA-845C951A8099}">
      <dsp:nvSpPr>
        <dsp:cNvPr id="0" name=""/>
        <dsp:cNvSpPr/>
      </dsp:nvSpPr>
      <dsp:spPr>
        <a:xfrm rot="10800000">
          <a:off x="0" y="1599"/>
          <a:ext cx="8229600" cy="1298162"/>
        </a:xfrm>
        <a:prstGeom prst="upArrowCallou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0" kern="1200"/>
            <a:t>Arrays of programmable modules with the capability of implementing a generic logic function</a:t>
          </a:r>
          <a:endParaRPr lang="en-US" sz="2000" kern="1200"/>
        </a:p>
      </dsp:txBody>
      <dsp:txXfrm rot="10800000">
        <a:off x="0" y="1599"/>
        <a:ext cx="8229600" cy="843507"/>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image" Target="../media/image5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1/8/20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1/8/20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Welcome to ECE 5960 section 25 - special topic for advanced programming for computer design problems. I am the course instructor Tsung-Wei Huang, and you can just call me TW, which is much easier to remember. </a:t>
            </a:r>
          </a:p>
          <a:p>
            <a:endParaRPr lang="en-US" dirty="0"/>
          </a:p>
          <a:p>
            <a:r>
              <a:rPr lang="en-US" dirty="0"/>
              <a:t>I am faculty member at ECE department and my office is just right on this floor 2124 nearby the department office. Thanks for taking this course and I think this is a very good size in terms of open learning. I believe we will have another 3-4 students who will be coming next week, but I definitely </a:t>
            </a:r>
            <a:r>
              <a:rPr lang="en-US" dirty="0" err="1"/>
              <a:t>wanna</a:t>
            </a:r>
            <a:r>
              <a:rPr lang="en-US" dirty="0"/>
              <a:t> control the size within 10 students.</a:t>
            </a:r>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10</a:t>
            </a:fld>
            <a:endParaRPr lang="en-US"/>
          </a:p>
        </p:txBody>
      </p:sp>
    </p:spTree>
    <p:extLst>
      <p:ext uri="{BB962C8B-B14F-4D97-AF65-F5344CB8AC3E}">
        <p14:creationId xmlns:p14="http://schemas.microsoft.com/office/powerpoint/2010/main" val="3970105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 said, this class is essentially a software class. Many of you already know, software is becoming more and more important these days. Literally all the jobs require some levels of programming, right? Even though you are doing like chemistry or physics experiments, you need to write programs running simulation so you can avoid spending unnecessary efforts. </a:t>
            </a:r>
          </a:p>
          <a:p>
            <a:endParaRPr lang="en-US" dirty="0"/>
          </a:p>
          <a:p>
            <a:r>
              <a:rPr lang="en-US" dirty="0"/>
              <a:t>this is a map that just shows you the software engineer job opportunities and salary numbers across different states in the united state. The average number is all above 100K and that is actually very high, and this is the average rate for undergraduate. If you are in a really high-tech company and with a MS or PhD degree, the salary number is even higher. For example, a fresh graduate joining Google has a base around 150K. and this is the number I remember two years ago. If it is a financial company, for example, it is even higher. When I got my </a:t>
            </a:r>
            <a:r>
              <a:rPr lang="en-US" dirty="0" err="1"/>
              <a:t>phd</a:t>
            </a:r>
            <a:r>
              <a:rPr lang="en-US" dirty="0"/>
              <a:t> from UIUC, the university of </a:t>
            </a:r>
            <a:r>
              <a:rPr lang="en-US" dirty="0" err="1"/>
              <a:t>illinois</a:t>
            </a:r>
            <a:r>
              <a:rPr lang="en-US" dirty="0"/>
              <a:t> at Urbana-Champaign, I received an offer from Citadel. It's a financial firm, the dark side of technology. The total compensation for the first year was above 300K. It's really high.</a:t>
            </a:r>
          </a:p>
          <a:p>
            <a:endParaRPr lang="en-US" dirty="0"/>
          </a:p>
          <a:p>
            <a:r>
              <a:rPr lang="en-US" dirty="0"/>
              <a:t>But, money is not always the most important factor in deciding a job. It's all about your personal interests. Otherwise, I won't be here. Anyway, what I am showing here is, software engineer  has a good pay, and it is not just about the number, it's where people really care. it's the place where people find interesting and worth investing, because there are real problems and challenges to solve. I worked for IBM, Mentor Graphics, EDA companies, and financial firms. I do think being able to explore different opportunities, especially software companies, is an excellent thing. (share more and discuss with students)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11</a:t>
            </a:fld>
            <a:endParaRPr lang="en-US"/>
          </a:p>
        </p:txBody>
      </p:sp>
    </p:spTree>
    <p:extLst>
      <p:ext uri="{BB962C8B-B14F-4D97-AF65-F5344CB8AC3E}">
        <p14:creationId xmlns:p14="http://schemas.microsoft.com/office/powerpoint/2010/main" val="4108398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slides shows the top 10 programming languages from IEEE summarized from last year 2019. The programming languages on the list are python, C, Java, C++, C#, R, </a:t>
            </a:r>
            <a:r>
              <a:rPr lang="en-US" dirty="0" err="1"/>
              <a:t>JAvaScript</a:t>
            </a:r>
            <a:r>
              <a:rPr lang="en-US" dirty="0"/>
              <a:t>, PhD, Go, and swift. ...</a:t>
            </a:r>
          </a:p>
          <a:p>
            <a:endParaRPr lang="en-US" dirty="0"/>
          </a:p>
          <a:p>
            <a:r>
              <a:rPr lang="en-US" dirty="0"/>
              <a:t>The takeaway here is, there are many programming languages, which one should I learn? Well, I think, the question usually depends on what kind of applications you want to do. For example, we have the so-called front-end development, like web, smart phone, app, and those applications have their own language zone. For back-end development, like the engine that actually supports the things to happen, you know like when you open the browser, there are a bunch of things happening on the background, those are the backend development. And C++ is definitely one of the most popular choices. In fact, most of the computer engineering problems and computer design problems are written in C++.</a:t>
            </a:r>
          </a:p>
          <a:p>
            <a:endParaRPr lang="en-US" dirty="0"/>
          </a:p>
          <a:p>
            <a:r>
              <a:rPr lang="en-US" dirty="0"/>
              <a:t>(share more and discuss with students)</a:t>
            </a:r>
          </a:p>
        </p:txBody>
      </p:sp>
      <p:sp>
        <p:nvSpPr>
          <p:cNvPr id="4" name="Slide Number Placeholder 3"/>
          <p:cNvSpPr>
            <a:spLocks noGrp="1"/>
          </p:cNvSpPr>
          <p:nvPr>
            <p:ph type="sldNum" sz="quarter" idx="5"/>
          </p:nvPr>
        </p:nvSpPr>
        <p:spPr/>
        <p:txBody>
          <a:bodyPr/>
          <a:lstStyle/>
          <a:p>
            <a:fld id="{AAE100B7-F0F0-BA4B-98D9-DC51A8C921F3}" type="slidenum">
              <a:rPr lang="en-US" smtClean="0"/>
              <a:t>12</a:t>
            </a:fld>
            <a:endParaRPr lang="en-US"/>
          </a:p>
        </p:txBody>
      </p:sp>
    </p:spTree>
    <p:extLst>
      <p:ext uri="{BB962C8B-B14F-4D97-AF65-F5344CB8AC3E}">
        <p14:creationId xmlns:p14="http://schemas.microsoft.com/office/powerpoint/2010/main" val="642204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targeted programming language of this course is C++. ...</a:t>
            </a:r>
          </a:p>
          <a:p>
            <a:endParaRPr lang="en-US" dirty="0"/>
          </a:p>
          <a:p>
            <a:r>
              <a:rPr lang="en-US" dirty="0"/>
              <a:t>Any questions so far?</a:t>
            </a:r>
          </a:p>
        </p:txBody>
      </p:sp>
      <p:sp>
        <p:nvSpPr>
          <p:cNvPr id="4" name="Slide Number Placeholder 3"/>
          <p:cNvSpPr>
            <a:spLocks noGrp="1"/>
          </p:cNvSpPr>
          <p:nvPr>
            <p:ph type="sldNum" sz="quarter" idx="5"/>
          </p:nvPr>
        </p:nvSpPr>
        <p:spPr/>
        <p:txBody>
          <a:bodyPr/>
          <a:lstStyle/>
          <a:p>
            <a:fld id="{AAE100B7-F0F0-BA4B-98D9-DC51A8C921F3}" type="slidenum">
              <a:rPr lang="en-US" smtClean="0"/>
              <a:t>13</a:t>
            </a:fld>
            <a:endParaRPr lang="en-US"/>
          </a:p>
        </p:txBody>
      </p:sp>
    </p:spTree>
    <p:extLst>
      <p:ext uri="{BB962C8B-B14F-4D97-AF65-F5344CB8AC3E}">
        <p14:creationId xmlns:p14="http://schemas.microsoft.com/office/powerpoint/2010/main" val="31317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2A282631-5219-4462-A67A-CFFA5F368437}" type="slidenum">
              <a:rPr lang="en-US" altLang="zh-TW"/>
              <a:pPr/>
              <a:t>14</a:t>
            </a:fld>
            <a:endParaRPr lang="en-US" altLang="zh-TW"/>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r>
              <a:rPr lang="en-US" altLang="zh-TW" dirty="0"/>
              <a:t>The course is "applied" programming for computer design problems. But, what are computer design problems?</a:t>
            </a:r>
            <a:endParaRPr lang="zh-TW" altLang="zh-TW" dirty="0"/>
          </a:p>
        </p:txBody>
      </p:sp>
    </p:spTree>
    <p:extLst>
      <p:ext uri="{BB962C8B-B14F-4D97-AF65-F5344CB8AC3E}">
        <p14:creationId xmlns:p14="http://schemas.microsoft.com/office/powerpoint/2010/main" val="1280772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typical computer system design lifecycle. You start with a demand and come up with a spec, listing out all the functionalities you need. For example, it can be as large as a server, a car, a drone, or as small as the smart phone, micro controller, IoT devices and PCB board. </a:t>
            </a:r>
          </a:p>
          <a:p>
            <a:endParaRPr lang="en-US" dirty="0"/>
          </a:p>
          <a:p>
            <a:r>
              <a:rPr lang="en-US" dirty="0"/>
              <a:t>Then you invest money to design the chip for the system you want. This can be a prototype or an experimental products. If things work out very well, you want to do massive production, you want to sell the product and make profits. How do you make money? Well, you need to reduce and control the cost.</a:t>
            </a:r>
          </a:p>
          <a:p>
            <a:endParaRPr lang="en-US" dirty="0"/>
          </a:p>
          <a:p>
            <a:r>
              <a:rPr lang="en-US" dirty="0"/>
              <a:t>After a while, you come back with a new demand from the market that has more powerful features and functionalities. Then you invest in developing another new system and repeat the cycle over and over.</a:t>
            </a:r>
          </a:p>
        </p:txBody>
      </p:sp>
      <p:sp>
        <p:nvSpPr>
          <p:cNvPr id="4" name="Slide Number Placeholder 3"/>
          <p:cNvSpPr>
            <a:spLocks noGrp="1"/>
          </p:cNvSpPr>
          <p:nvPr>
            <p:ph type="sldNum" sz="quarter" idx="5"/>
          </p:nvPr>
        </p:nvSpPr>
        <p:spPr/>
        <p:txBody>
          <a:bodyPr/>
          <a:lstStyle/>
          <a:p>
            <a:fld id="{AAE100B7-F0F0-BA4B-98D9-DC51A8C921F3}" type="slidenum">
              <a:rPr lang="en-US" smtClean="0"/>
              <a:t>15</a:t>
            </a:fld>
            <a:endParaRPr lang="en-US"/>
          </a:p>
        </p:txBody>
      </p:sp>
    </p:spTree>
    <p:extLst>
      <p:ext uri="{BB962C8B-B14F-4D97-AF65-F5344CB8AC3E}">
        <p14:creationId xmlns:p14="http://schemas.microsoft.com/office/powerpoint/2010/main" val="1262910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cycle gives rise to very large scale integration (VLSI). VLSI is the result of you want more and more functionalities with smaller and smaller devices. Essentially, you want the product to be more powerful with more functionalities and features, and you don’t want it to be too large, you want it to be portable small. No one wants to bring a cellphone with a size of table everyday.</a:t>
            </a:r>
          </a:p>
          <a:p>
            <a:endParaRPr lang="en-US" dirty="0"/>
          </a:p>
          <a:p>
            <a:r>
              <a:rPr lang="en-US" dirty="0"/>
              <a:t>In fact, smaller chips also improve the power, cost, performance, and many other things.</a:t>
            </a:r>
          </a:p>
        </p:txBody>
      </p:sp>
      <p:sp>
        <p:nvSpPr>
          <p:cNvPr id="4" name="Slide Number Placeholder 3"/>
          <p:cNvSpPr>
            <a:spLocks noGrp="1"/>
          </p:cNvSpPr>
          <p:nvPr>
            <p:ph type="sldNum" sz="quarter" idx="5"/>
          </p:nvPr>
        </p:nvSpPr>
        <p:spPr/>
        <p:txBody>
          <a:bodyPr/>
          <a:lstStyle/>
          <a:p>
            <a:fld id="{AAE100B7-F0F0-BA4B-98D9-DC51A8C921F3}" type="slidenum">
              <a:rPr lang="en-US" smtClean="0"/>
              <a:t>16</a:t>
            </a:fld>
            <a:endParaRPr lang="en-US"/>
          </a:p>
        </p:txBody>
      </p:sp>
    </p:spTree>
    <p:extLst>
      <p:ext uri="{BB962C8B-B14F-4D97-AF65-F5344CB8AC3E}">
        <p14:creationId xmlns:p14="http://schemas.microsoft.com/office/powerpoint/2010/main" val="1853929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very-large scale integration, we are moving to a scale of system on chip or system in package. This is where you don’t want a single function per chip, but a system on the chip. The system can be for example, a Linux system running a particular application or other operating systems running applications for specific demands.</a:t>
            </a:r>
          </a:p>
          <a:p>
            <a:endParaRPr lang="en-US" dirty="0"/>
          </a:p>
          <a:p>
            <a:r>
              <a:rPr lang="en-US" dirty="0"/>
              <a:t>For example, you might have a FPGA board with a </a:t>
            </a:r>
            <a:r>
              <a:rPr lang="en-US" dirty="0" err="1"/>
              <a:t>linux</a:t>
            </a:r>
            <a:r>
              <a:rPr lang="en-US" dirty="0"/>
              <a:t> kernel system that you can log in to program the FPGA. And this is much easier than writing a FPGA program in a separate space and then copy the bit stream into the FPGA back and forth.</a:t>
            </a:r>
          </a:p>
        </p:txBody>
      </p:sp>
      <p:sp>
        <p:nvSpPr>
          <p:cNvPr id="4" name="Slide Number Placeholder 3"/>
          <p:cNvSpPr>
            <a:spLocks noGrp="1"/>
          </p:cNvSpPr>
          <p:nvPr>
            <p:ph type="sldNum" sz="quarter" idx="5"/>
          </p:nvPr>
        </p:nvSpPr>
        <p:spPr/>
        <p:txBody>
          <a:bodyPr/>
          <a:lstStyle/>
          <a:p>
            <a:fld id="{AAE100B7-F0F0-BA4B-98D9-DC51A8C921F3}" type="slidenum">
              <a:rPr lang="en-US" smtClean="0"/>
              <a:t>17</a:t>
            </a:fld>
            <a:endParaRPr lang="en-US"/>
          </a:p>
        </p:txBody>
      </p:sp>
    </p:spTree>
    <p:extLst>
      <p:ext uri="{BB962C8B-B14F-4D97-AF65-F5344CB8AC3E}">
        <p14:creationId xmlns:p14="http://schemas.microsoft.com/office/powerpoint/2010/main" val="1820558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miniaturization is a key enabler. It is always a good idea to keep things small and lightweight. We don’t want to bring large and dumb things all the time. That is not just very convenient. If you look at your smartphone, it comes with a camera. The camera is becoming more and more powerful from time to time, and the size of the camera is becoming smaller and smaller. </a:t>
            </a:r>
          </a:p>
        </p:txBody>
      </p:sp>
      <p:sp>
        <p:nvSpPr>
          <p:cNvPr id="4" name="Slide Number Placeholder 3"/>
          <p:cNvSpPr>
            <a:spLocks noGrp="1"/>
          </p:cNvSpPr>
          <p:nvPr>
            <p:ph type="sldNum" sz="quarter" idx="5"/>
          </p:nvPr>
        </p:nvSpPr>
        <p:spPr/>
        <p:txBody>
          <a:bodyPr/>
          <a:lstStyle/>
          <a:p>
            <a:fld id="{AAE100B7-F0F0-BA4B-98D9-DC51A8C921F3}" type="slidenum">
              <a:rPr lang="en-US" smtClean="0"/>
              <a:t>18</a:t>
            </a:fld>
            <a:endParaRPr lang="en-US"/>
          </a:p>
        </p:txBody>
      </p:sp>
    </p:spTree>
    <p:extLst>
      <p:ext uri="{BB962C8B-B14F-4D97-AF65-F5344CB8AC3E}">
        <p14:creationId xmlns:p14="http://schemas.microsoft.com/office/powerpoint/2010/main" val="1919297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demand for these devices continues to increase, we need to keep up with the market growth and performance scaling, designing a VLSI must follow the principle of being simple and reusable. </a:t>
            </a:r>
          </a:p>
          <a:p>
            <a:endParaRPr lang="en-US" dirty="0"/>
          </a:p>
          <a:p>
            <a:r>
              <a:rPr lang="en-US" dirty="0"/>
              <a:t>The challenge is the design complexity is so large today and we cannot afford too complex design methodologies, right, we cannot rely on humans to always design the chip by hands. So, being simple means we wants a systematic way and flow to design the chip. On the other hand, we have to keep reusability in mind. No one wants to always design the chip from the scratch or design each part of the chip over and over. Instead we want to be able to reuse our available resources and extend new values on top.</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19</a:t>
            </a:fld>
            <a:endParaRPr lang="en-US"/>
          </a:p>
        </p:txBody>
      </p:sp>
    </p:spTree>
    <p:extLst>
      <p:ext uri="{BB962C8B-B14F-4D97-AF65-F5344CB8AC3E}">
        <p14:creationId xmlns:p14="http://schemas.microsoft.com/office/powerpoint/2010/main" val="1142016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2A282631-5219-4462-A67A-CFFA5F368437}" type="slidenum">
              <a:rPr lang="en-US" altLang="zh-TW"/>
              <a:pPr/>
              <a:t>2</a:t>
            </a:fld>
            <a:endParaRPr lang="en-US" altLang="zh-TW"/>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r>
              <a:rPr lang="en-US" altLang="zh-TW" dirty="0"/>
              <a:t>This course is going to teach you how to write "good" programs with a specific focus on solving computer design problems. For example, placing a bunch of electronic components on a very small area, finding the optimal routing connections between these components such that the chip can run as fast as possible, or using some advanced techniques such as machine learning, parallel processing, to make the design cycles run as fast as possible. And you can imagine that, today's complexity is very large, and I am talking about billions of transistors. If you </a:t>
            </a:r>
            <a:r>
              <a:rPr lang="en-US" altLang="zh-TW" dirty="0" err="1"/>
              <a:t>wanna</a:t>
            </a:r>
            <a:r>
              <a:rPr lang="en-US" altLang="zh-TW" dirty="0"/>
              <a:t> do that all by hand, it is like ... have a nice day. (explore) </a:t>
            </a:r>
          </a:p>
          <a:p>
            <a:pPr eaLnBrk="1" hangingPunct="1"/>
            <a:endParaRPr lang="en-US" altLang="zh-TW" dirty="0"/>
          </a:p>
          <a:p>
            <a:pPr eaLnBrk="1" hangingPunct="1"/>
            <a:r>
              <a:rPr lang="en-US" altLang="zh-TW" dirty="0"/>
              <a:t>So, we need this process to be automated. and what we mean by automation is software method, computer-aided design (CAD). We write software program to do this for us because computer runs much faster than human brain in calculation. And we will focus a lot on these software methods in this course. Most importantly, you will gain ...</a:t>
            </a:r>
          </a:p>
          <a:p>
            <a:pPr eaLnBrk="1" hangingPunct="1"/>
            <a:endParaRPr lang="en-US" altLang="zh-TW" dirty="0"/>
          </a:p>
          <a:p>
            <a:pPr eaLnBrk="1" hangingPunct="1"/>
            <a:endParaRPr lang="zh-TW" altLang="zh-TW" dirty="0"/>
          </a:p>
        </p:txBody>
      </p:sp>
    </p:spTree>
    <p:extLst>
      <p:ext uri="{BB962C8B-B14F-4D97-AF65-F5344CB8AC3E}">
        <p14:creationId xmlns:p14="http://schemas.microsoft.com/office/powerpoint/2010/main" val="999584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reach this goal, the first thing is to think of a systematic way to represent a design. A design can be a chip, system, or any other electronics that must be manufactured by semiconductor. You know, the entire industry has been around for many years and accumulated years of experience from smart people. People came up with the following: </a:t>
            </a:r>
            <a:r>
              <a:rPr lang="en-US" dirty="0" err="1"/>
              <a:t>beha</a:t>
            </a:r>
            <a:r>
              <a:rPr lang="en-US" dirty="0"/>
              <a:t> … structural, and physical …</a:t>
            </a:r>
          </a:p>
          <a:p>
            <a:endParaRPr lang="en-US" dirty="0"/>
          </a:p>
          <a:p>
            <a:r>
              <a:rPr lang="en-US" dirty="0"/>
              <a:t>Essentially, behavioral representation describes the functionality of a target. It can be as simple as an adder or as complex as an operating system.</a:t>
            </a:r>
          </a:p>
          <a:p>
            <a:endParaRPr lang="en-US" dirty="0"/>
          </a:p>
          <a:p>
            <a:r>
              <a:rPr lang="en-US" dirty="0"/>
              <a:t>Structural representation describes the connectivity between components. A has to connect to B and B has to connect to C.</a:t>
            </a:r>
          </a:p>
          <a:p>
            <a:endParaRPr lang="en-US" dirty="0"/>
          </a:p>
          <a:p>
            <a:r>
              <a:rPr lang="en-US" dirty="0"/>
              <a:t>Physical representation describes the layout, polygons, and spacing rules. This is the way we actually use to tape-out and manufacture your design.</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20</a:t>
            </a:fld>
            <a:endParaRPr lang="en-US"/>
          </a:p>
        </p:txBody>
      </p:sp>
    </p:spTree>
    <p:extLst>
      <p:ext uri="{BB962C8B-B14F-4D97-AF65-F5344CB8AC3E}">
        <p14:creationId xmlns:p14="http://schemas.microsoft.com/office/powerpoint/2010/main" val="762105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represent the behaviors of a design, people invented a number of high-level languages, </a:t>
            </a:r>
            <a:r>
              <a:rPr lang="en-US" dirty="0" err="1"/>
              <a:t>systemC</a:t>
            </a:r>
            <a:r>
              <a:rPr lang="en-US" dirty="0"/>
              <a:t>, system-Verilog, and VHDL. These languages allow users to focus on high-level behaviors of their design.</a:t>
            </a:r>
          </a:p>
          <a:p>
            <a:endParaRPr lang="en-US" dirty="0"/>
          </a:p>
          <a:p>
            <a:r>
              <a:rPr lang="en-US" dirty="0"/>
              <a:t>For example, you want to create a 4-bit adder, an adder with four inputs.</a:t>
            </a:r>
          </a:p>
          <a:p>
            <a:r>
              <a:rPr lang="en-US" dirty="0"/>
              <a:t>In terms of a famous hardware description language </a:t>
            </a:r>
            <a:r>
              <a:rPr lang="en-US" dirty="0" err="1"/>
              <a:t>verilog</a:t>
            </a:r>
            <a:r>
              <a:rPr lang="en-US" dirty="0"/>
              <a:t>, you only need to specify the input, output, and the operators. (explain this example) </a:t>
            </a:r>
          </a:p>
          <a:p>
            <a:endParaRPr lang="en-US" dirty="0"/>
          </a:p>
          <a:p>
            <a:r>
              <a:rPr lang="en-US" dirty="0"/>
              <a:t>By looking at this code, we found there is no need for you to know anything about physical, layout, and how it is actually implemented. Everything you describe here is behavioral.</a:t>
            </a:r>
          </a:p>
          <a:p>
            <a:endParaRPr lang="en-US" dirty="0"/>
          </a:p>
          <a:p>
            <a:r>
              <a:rPr lang="en-US" dirty="0"/>
              <a:t>Now keep in mind, this kind of abstraction is playing a huge game in today's tech market. For example, </a:t>
            </a:r>
            <a:r>
              <a:rPr lang="en-US" dirty="0" err="1"/>
              <a:t>tensorflow</a:t>
            </a:r>
            <a:r>
              <a:rPr lang="en-US" dirty="0"/>
              <a:t> ...</a:t>
            </a:r>
          </a:p>
        </p:txBody>
      </p:sp>
      <p:sp>
        <p:nvSpPr>
          <p:cNvPr id="4" name="Slide Number Placeholder 3"/>
          <p:cNvSpPr>
            <a:spLocks noGrp="1"/>
          </p:cNvSpPr>
          <p:nvPr>
            <p:ph type="sldNum" sz="quarter" idx="5"/>
          </p:nvPr>
        </p:nvSpPr>
        <p:spPr/>
        <p:txBody>
          <a:bodyPr/>
          <a:lstStyle/>
          <a:p>
            <a:fld id="{AAE100B7-F0F0-BA4B-98D9-DC51A8C921F3}" type="slidenum">
              <a:rPr lang="en-US" smtClean="0"/>
              <a:t>21</a:t>
            </a:fld>
            <a:endParaRPr lang="en-US"/>
          </a:p>
        </p:txBody>
      </p:sp>
    </p:spTree>
    <p:extLst>
      <p:ext uri="{BB962C8B-B14F-4D97-AF65-F5344CB8AC3E}">
        <p14:creationId xmlns:p14="http://schemas.microsoft.com/office/powerpoint/2010/main" val="2381506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level to behavioral representation is structural representation. This is where things start to become more clear and more concrete to implement the target. In the same 4-bit adder example, here you see a bunch of gates, IP blocks, or modules where you have a schematic view over the connection between these components. You start to see the structure of the implementation. </a:t>
            </a:r>
          </a:p>
          <a:p>
            <a:endParaRPr lang="en-US" dirty="0"/>
          </a:p>
          <a:p>
            <a:r>
              <a:rPr lang="en-US" dirty="0"/>
              <a:t>For example, (explain figure ...)</a:t>
            </a:r>
          </a:p>
        </p:txBody>
      </p:sp>
      <p:sp>
        <p:nvSpPr>
          <p:cNvPr id="4" name="Slide Number Placeholder 3"/>
          <p:cNvSpPr>
            <a:spLocks noGrp="1"/>
          </p:cNvSpPr>
          <p:nvPr>
            <p:ph type="sldNum" sz="quarter" idx="5"/>
          </p:nvPr>
        </p:nvSpPr>
        <p:spPr/>
        <p:txBody>
          <a:bodyPr/>
          <a:lstStyle/>
          <a:p>
            <a:fld id="{AAE100B7-F0F0-BA4B-98D9-DC51A8C921F3}" type="slidenum">
              <a:rPr lang="en-US" smtClean="0"/>
              <a:t>22</a:t>
            </a:fld>
            <a:endParaRPr lang="en-US"/>
          </a:p>
        </p:txBody>
      </p:sp>
    </p:spTree>
    <p:extLst>
      <p:ext uri="{BB962C8B-B14F-4D97-AF65-F5344CB8AC3E}">
        <p14:creationId xmlns:p14="http://schemas.microsoft.com/office/powerpoint/2010/main" val="19011880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physical representation which is the actual geometry to tape-out the target. As you can see, it has a bunch of polygons, metal layers, positions of each block, and spacing rules to describe the implementation details of your design.</a:t>
            </a:r>
          </a:p>
        </p:txBody>
      </p:sp>
      <p:sp>
        <p:nvSpPr>
          <p:cNvPr id="4" name="Slide Number Placeholder 3"/>
          <p:cNvSpPr>
            <a:spLocks noGrp="1"/>
          </p:cNvSpPr>
          <p:nvPr>
            <p:ph type="sldNum" sz="quarter" idx="5"/>
          </p:nvPr>
        </p:nvSpPr>
        <p:spPr/>
        <p:txBody>
          <a:bodyPr/>
          <a:lstStyle/>
          <a:p>
            <a:fld id="{AAE100B7-F0F0-BA4B-98D9-DC51A8C921F3}" type="slidenum">
              <a:rPr lang="en-US" smtClean="0"/>
              <a:t>23</a:t>
            </a:fld>
            <a:endParaRPr lang="en-US"/>
          </a:p>
        </p:txBody>
      </p:sp>
    </p:spTree>
    <p:extLst>
      <p:ext uri="{BB962C8B-B14F-4D97-AF65-F5344CB8AC3E}">
        <p14:creationId xmlns:p14="http://schemas.microsoft.com/office/powerpoint/2010/main" val="609225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design styles depending on the target circuit components, for example, digital circuits, analog circuits, and other custom accelerators. Now I am going to talk about the design style of digital circuits. And we will focus on digital circuits design problems because they are a major part of today's chip market.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digital circuit is a circuit where the signal must be one of two discrete levels. Each level is interpreted as one of two different states (for example, on/off, 0/1, true/false). Digital circuits use transistors to create logic gates in order to perform Boolean logic. This logic is the foundation of digital electronics and computer processing.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we can have AND gate, NAND gate, OR gate, NOR gate and so on.</a:t>
            </a:r>
          </a:p>
          <a:p>
            <a:r>
              <a:rPr lang="en-US" sz="1200" b="0" i="0" kern="1200" dirty="0">
                <a:solidFill>
                  <a:schemeClr val="tx1"/>
                </a:solidFill>
                <a:effectLst/>
                <a:latin typeface="+mn-lt"/>
                <a:ea typeface="+mn-ea"/>
                <a:cs typeface="+mn-cs"/>
              </a:rPr>
              <a:t>These gates can be viewed as a set of mathematical functions that take a set of input in the domain 0 and 1, and gives an output in the same binary domain. A famous table to represent these functions is “truth table”. Here we can see an example.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NOT gate, often called an </a:t>
            </a:r>
            <a:r>
              <a:rPr lang="en-US" sz="1200" b="0" i="1" kern="1200" dirty="0">
                <a:solidFill>
                  <a:schemeClr val="tx1"/>
                </a:solidFill>
                <a:effectLst/>
                <a:latin typeface="+mn-lt"/>
                <a:ea typeface="+mn-ea"/>
                <a:cs typeface="+mn-cs"/>
              </a:rPr>
              <a:t>inverter</a:t>
            </a:r>
            <a:r>
              <a:rPr lang="en-US" sz="1200" b="0" i="0" kern="1200" dirty="0">
                <a:solidFill>
                  <a:schemeClr val="tx1"/>
                </a:solidFill>
                <a:effectLst/>
                <a:latin typeface="+mn-lt"/>
                <a:ea typeface="+mn-ea"/>
                <a:cs typeface="+mn-cs"/>
              </a:rPr>
              <a:t>, has only a single input with simple behavior. A NOT gate performs </a:t>
            </a:r>
            <a:r>
              <a:rPr lang="en-US" sz="1200" b="0" i="1" kern="1200" dirty="0">
                <a:solidFill>
                  <a:schemeClr val="tx1"/>
                </a:solidFill>
                <a:effectLst/>
                <a:latin typeface="+mn-lt"/>
                <a:ea typeface="+mn-ea"/>
                <a:cs typeface="+mn-cs"/>
              </a:rPr>
              <a:t>logical negation</a:t>
            </a:r>
            <a:r>
              <a:rPr lang="en-US" sz="1200" b="0" i="0" kern="1200" dirty="0">
                <a:solidFill>
                  <a:schemeClr val="tx1"/>
                </a:solidFill>
                <a:effectLst/>
                <a:latin typeface="+mn-lt"/>
                <a:ea typeface="+mn-ea"/>
                <a:cs typeface="+mn-cs"/>
              </a:rPr>
              <a:t> on its input. In other words, if the input is </a:t>
            </a:r>
            <a:r>
              <a:rPr lang="en-US" sz="1200" b="1" i="0" kern="1200" dirty="0">
                <a:solidFill>
                  <a:schemeClr val="tx1"/>
                </a:solidFill>
                <a:effectLst/>
                <a:latin typeface="+mn-lt"/>
                <a:ea typeface="+mn-ea"/>
                <a:cs typeface="+mn-cs"/>
              </a:rPr>
              <a:t>true</a:t>
            </a:r>
            <a:r>
              <a:rPr lang="en-US" sz="1200" b="0" i="0" kern="1200" dirty="0">
                <a:solidFill>
                  <a:schemeClr val="tx1"/>
                </a:solidFill>
                <a:effectLst/>
                <a:latin typeface="+mn-lt"/>
                <a:ea typeface="+mn-ea"/>
                <a:cs typeface="+mn-cs"/>
              </a:rPr>
              <a:t>, then the output will be </a:t>
            </a:r>
            <a:r>
              <a:rPr lang="en-US" sz="1200" b="1" i="0" kern="1200" dirty="0">
                <a:solidFill>
                  <a:schemeClr val="tx1"/>
                </a:solidFill>
                <a:effectLst/>
                <a:latin typeface="+mn-lt"/>
                <a:ea typeface="+mn-ea"/>
                <a:cs typeface="+mn-cs"/>
              </a:rPr>
              <a:t>false</a:t>
            </a:r>
            <a:r>
              <a:rPr lang="en-US" sz="1200" b="0" i="0" kern="1200" dirty="0">
                <a:solidFill>
                  <a:schemeClr val="tx1"/>
                </a:solidFill>
                <a:effectLst/>
                <a:latin typeface="+mn-lt"/>
                <a:ea typeface="+mn-ea"/>
                <a:cs typeface="+mn-cs"/>
              </a:rPr>
              <a:t>. Similarly, a </a:t>
            </a:r>
            <a:r>
              <a:rPr lang="en-US" sz="1200" b="1" i="0" kern="1200" dirty="0">
                <a:solidFill>
                  <a:schemeClr val="tx1"/>
                </a:solidFill>
                <a:effectLst/>
                <a:latin typeface="+mn-lt"/>
                <a:ea typeface="+mn-ea"/>
                <a:cs typeface="+mn-cs"/>
              </a:rPr>
              <a:t>false</a:t>
            </a:r>
            <a:r>
              <a:rPr lang="en-US" sz="1200" b="0" i="0" kern="1200" dirty="0">
                <a:solidFill>
                  <a:schemeClr val="tx1"/>
                </a:solidFill>
                <a:effectLst/>
                <a:latin typeface="+mn-lt"/>
                <a:ea typeface="+mn-ea"/>
                <a:cs typeface="+mn-cs"/>
              </a:rPr>
              <a:t> input results in a </a:t>
            </a:r>
            <a:r>
              <a:rPr lang="en-US" sz="1200" b="1" i="0" kern="1200" dirty="0">
                <a:solidFill>
                  <a:schemeClr val="tx1"/>
                </a:solidFill>
                <a:effectLst/>
                <a:latin typeface="+mn-lt"/>
                <a:ea typeface="+mn-ea"/>
                <a:cs typeface="+mn-cs"/>
              </a:rPr>
              <a:t>true</a:t>
            </a:r>
            <a:r>
              <a:rPr lang="en-US" sz="1200" b="0" i="0" kern="1200" dirty="0">
                <a:solidFill>
                  <a:schemeClr val="tx1"/>
                </a:solidFill>
                <a:effectLst/>
                <a:latin typeface="+mn-lt"/>
                <a:ea typeface="+mn-ea"/>
                <a:cs typeface="+mn-cs"/>
              </a:rPr>
              <a:t> output.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AND gate is a digital logic gate with two or more inputs and one output that performs </a:t>
            </a:r>
            <a:r>
              <a:rPr lang="en-US" sz="1200" b="0" i="1" kern="1200" dirty="0">
                <a:solidFill>
                  <a:schemeClr val="tx1"/>
                </a:solidFill>
                <a:effectLst/>
                <a:latin typeface="+mn-lt"/>
                <a:ea typeface="+mn-ea"/>
                <a:cs typeface="+mn-cs"/>
              </a:rPr>
              <a:t>logical conjunction</a:t>
            </a:r>
            <a:r>
              <a:rPr lang="en-US" sz="1200" b="0" i="0" kern="1200" dirty="0">
                <a:solidFill>
                  <a:schemeClr val="tx1"/>
                </a:solidFill>
                <a:effectLst/>
                <a:latin typeface="+mn-lt"/>
                <a:ea typeface="+mn-ea"/>
                <a:cs typeface="+mn-cs"/>
              </a:rPr>
              <a:t>. The output of an AND gate is </a:t>
            </a:r>
            <a:r>
              <a:rPr lang="en-US" sz="1200" b="1" i="0" kern="1200" dirty="0">
                <a:solidFill>
                  <a:schemeClr val="tx1"/>
                </a:solidFill>
                <a:effectLst/>
                <a:latin typeface="+mn-lt"/>
                <a:ea typeface="+mn-ea"/>
                <a:cs typeface="+mn-cs"/>
              </a:rPr>
              <a:t>true </a:t>
            </a:r>
            <a:r>
              <a:rPr lang="en-US" sz="1200" b="0" i="0" kern="1200" dirty="0">
                <a:solidFill>
                  <a:schemeClr val="tx1"/>
                </a:solidFill>
                <a:effectLst/>
                <a:latin typeface="+mn-lt"/>
                <a:ea typeface="+mn-ea"/>
                <a:cs typeface="+mn-cs"/>
              </a:rPr>
              <a:t>only when all of the inputs are </a:t>
            </a:r>
            <a:r>
              <a:rPr lang="en-US" sz="1200" b="1" i="0" kern="1200" dirty="0">
                <a:solidFill>
                  <a:schemeClr val="tx1"/>
                </a:solidFill>
                <a:effectLst/>
                <a:latin typeface="+mn-lt"/>
                <a:ea typeface="+mn-ea"/>
                <a:cs typeface="+mn-cs"/>
              </a:rPr>
              <a:t>true</a:t>
            </a:r>
            <a:r>
              <a:rPr lang="en-US" sz="1200" b="0" i="0" kern="1200" dirty="0">
                <a:solidFill>
                  <a:schemeClr val="tx1"/>
                </a:solidFill>
                <a:effectLst/>
                <a:latin typeface="+mn-lt"/>
                <a:ea typeface="+mn-ea"/>
                <a:cs typeface="+mn-cs"/>
              </a:rPr>
              <a:t>. If one or more inputs are </a:t>
            </a:r>
            <a:r>
              <a:rPr lang="en-US" sz="1200" b="1" i="0" kern="1200" dirty="0">
                <a:solidFill>
                  <a:schemeClr val="tx1"/>
                </a:solidFill>
                <a:effectLst/>
                <a:latin typeface="+mn-lt"/>
                <a:ea typeface="+mn-ea"/>
                <a:cs typeface="+mn-cs"/>
              </a:rPr>
              <a:t>false</a:t>
            </a:r>
            <a:r>
              <a:rPr lang="en-US" sz="1200" b="0" i="0" kern="1200" dirty="0">
                <a:solidFill>
                  <a:schemeClr val="tx1"/>
                </a:solidFill>
                <a:effectLst/>
                <a:latin typeface="+mn-lt"/>
                <a:ea typeface="+mn-ea"/>
                <a:cs typeface="+mn-cs"/>
              </a:rPr>
              <a:t>, then the output of the AND gate is </a:t>
            </a:r>
            <a:r>
              <a:rPr lang="en-US" sz="1200" b="1" i="0" kern="1200" dirty="0">
                <a:solidFill>
                  <a:schemeClr val="tx1"/>
                </a:solidFill>
                <a:effectLst/>
                <a:latin typeface="+mn-lt"/>
                <a:ea typeface="+mn-ea"/>
                <a:cs typeface="+mn-cs"/>
              </a:rPr>
              <a:t>false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Similarly, an OR gate is a digital logic gate with two or more inputs and one output that performs </a:t>
            </a:r>
            <a:r>
              <a:rPr lang="en-US" sz="1200" b="0" i="1" kern="1200" dirty="0">
                <a:solidFill>
                  <a:schemeClr val="tx1"/>
                </a:solidFill>
                <a:effectLst/>
                <a:latin typeface="+mn-lt"/>
                <a:ea typeface="+mn-ea"/>
                <a:cs typeface="+mn-cs"/>
              </a:rPr>
              <a:t>logical disjunction</a:t>
            </a:r>
            <a:r>
              <a:rPr lang="en-US" sz="1200" b="0" i="0" kern="1200" dirty="0">
                <a:solidFill>
                  <a:schemeClr val="tx1"/>
                </a:solidFill>
                <a:effectLst/>
                <a:latin typeface="+mn-lt"/>
                <a:ea typeface="+mn-ea"/>
                <a:cs typeface="+mn-cs"/>
              </a:rPr>
              <a:t>. The output of an OR gate is </a:t>
            </a:r>
            <a:r>
              <a:rPr lang="en-US" sz="1200" b="1" i="0" kern="1200" dirty="0">
                <a:solidFill>
                  <a:schemeClr val="tx1"/>
                </a:solidFill>
                <a:effectLst/>
                <a:latin typeface="+mn-lt"/>
                <a:ea typeface="+mn-ea"/>
                <a:cs typeface="+mn-cs"/>
              </a:rPr>
              <a:t>true</a:t>
            </a:r>
            <a:r>
              <a:rPr lang="en-US" sz="1200" b="0" i="0" kern="1200" dirty="0">
                <a:solidFill>
                  <a:schemeClr val="tx1"/>
                </a:solidFill>
                <a:effectLst/>
                <a:latin typeface="+mn-lt"/>
                <a:ea typeface="+mn-ea"/>
                <a:cs typeface="+mn-cs"/>
              </a:rPr>
              <a:t> when one or more of its inputs are </a:t>
            </a:r>
            <a:r>
              <a:rPr lang="en-US" sz="1200" b="1" i="0" kern="1200" dirty="0">
                <a:solidFill>
                  <a:schemeClr val="tx1"/>
                </a:solidFill>
                <a:effectLst/>
                <a:latin typeface="+mn-lt"/>
                <a:ea typeface="+mn-ea"/>
                <a:cs typeface="+mn-cs"/>
              </a:rPr>
              <a:t>true</a:t>
            </a:r>
            <a:r>
              <a:rPr lang="en-US" sz="1200" b="0" i="0" kern="1200" dirty="0">
                <a:solidFill>
                  <a:schemeClr val="tx1"/>
                </a:solidFill>
                <a:effectLst/>
                <a:latin typeface="+mn-lt"/>
                <a:ea typeface="+mn-ea"/>
                <a:cs typeface="+mn-cs"/>
              </a:rPr>
              <a:t>. If all of an OR gate's inputs are </a:t>
            </a:r>
            <a:r>
              <a:rPr lang="en-US" sz="1200" b="1" i="0" kern="1200" dirty="0">
                <a:solidFill>
                  <a:schemeClr val="tx1"/>
                </a:solidFill>
                <a:effectLst/>
                <a:latin typeface="+mn-lt"/>
                <a:ea typeface="+mn-ea"/>
                <a:cs typeface="+mn-cs"/>
              </a:rPr>
              <a:t>false</a:t>
            </a:r>
            <a:r>
              <a:rPr lang="en-US" sz="1200" b="0" i="0" kern="1200" dirty="0">
                <a:solidFill>
                  <a:schemeClr val="tx1"/>
                </a:solidFill>
                <a:effectLst/>
                <a:latin typeface="+mn-lt"/>
                <a:ea typeface="+mn-ea"/>
                <a:cs typeface="+mn-cs"/>
              </a:rPr>
              <a:t>, then the output of the OR gate is </a:t>
            </a:r>
            <a:r>
              <a:rPr lang="en-US" sz="1200" b="1" i="0" kern="1200" dirty="0">
                <a:solidFill>
                  <a:schemeClr val="tx1"/>
                </a:solidFill>
                <a:effectLst/>
                <a:latin typeface="+mn-lt"/>
                <a:ea typeface="+mn-ea"/>
                <a:cs typeface="+mn-cs"/>
              </a:rPr>
              <a:t>false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XOR gate (sometimes referred to by its extended name, Exclusive OR gate) is a digital logic gate with two or more inputs and one output that performs </a:t>
            </a:r>
            <a:r>
              <a:rPr lang="en-US" sz="1200" b="0" i="1" kern="1200" dirty="0">
                <a:solidFill>
                  <a:schemeClr val="tx1"/>
                </a:solidFill>
                <a:effectLst/>
                <a:latin typeface="+mn-lt"/>
                <a:ea typeface="+mn-ea"/>
                <a:cs typeface="+mn-cs"/>
              </a:rPr>
              <a:t>exclusive disjunction</a:t>
            </a:r>
            <a:r>
              <a:rPr lang="en-US" sz="1200" b="0" i="0" kern="1200" dirty="0">
                <a:solidFill>
                  <a:schemeClr val="tx1"/>
                </a:solidFill>
                <a:effectLst/>
                <a:latin typeface="+mn-lt"/>
                <a:ea typeface="+mn-ea"/>
                <a:cs typeface="+mn-cs"/>
              </a:rPr>
              <a:t>. The output of an XOR gate is </a:t>
            </a:r>
            <a:r>
              <a:rPr lang="en-US" sz="1200" b="1" i="0" kern="1200" dirty="0">
                <a:solidFill>
                  <a:schemeClr val="tx1"/>
                </a:solidFill>
                <a:effectLst/>
                <a:latin typeface="+mn-lt"/>
                <a:ea typeface="+mn-ea"/>
                <a:cs typeface="+mn-cs"/>
              </a:rPr>
              <a:t>true</a:t>
            </a:r>
            <a:r>
              <a:rPr lang="en-US" sz="1200" b="0" i="0" kern="1200" dirty="0">
                <a:solidFill>
                  <a:schemeClr val="tx1"/>
                </a:solidFill>
                <a:effectLst/>
                <a:latin typeface="+mn-lt"/>
                <a:ea typeface="+mn-ea"/>
                <a:cs typeface="+mn-cs"/>
              </a:rPr>
              <a:t> only when exactly one of its inputs is </a:t>
            </a:r>
            <a:r>
              <a:rPr lang="en-US" sz="1200" b="1" i="0" kern="1200" dirty="0">
                <a:solidFill>
                  <a:schemeClr val="tx1"/>
                </a:solidFill>
                <a:effectLst/>
                <a:latin typeface="+mn-lt"/>
                <a:ea typeface="+mn-ea"/>
                <a:cs typeface="+mn-cs"/>
              </a:rPr>
              <a:t>true</a:t>
            </a:r>
            <a:r>
              <a:rPr lang="en-US" sz="1200" b="0" i="0" kern="1200" dirty="0">
                <a:solidFill>
                  <a:schemeClr val="tx1"/>
                </a:solidFill>
                <a:effectLst/>
                <a:latin typeface="+mn-lt"/>
                <a:ea typeface="+mn-ea"/>
                <a:cs typeface="+mn-cs"/>
              </a:rPr>
              <a:t>. If both inputs are </a:t>
            </a:r>
            <a:r>
              <a:rPr lang="en-US" sz="1200" b="1" i="0" kern="1200" dirty="0">
                <a:solidFill>
                  <a:schemeClr val="tx1"/>
                </a:solidFill>
                <a:effectLst/>
                <a:latin typeface="+mn-lt"/>
                <a:ea typeface="+mn-ea"/>
                <a:cs typeface="+mn-cs"/>
              </a:rPr>
              <a:t>false</a:t>
            </a:r>
            <a:r>
              <a:rPr lang="en-US" sz="1200" b="0" i="0" kern="1200" dirty="0">
                <a:solidFill>
                  <a:schemeClr val="tx1"/>
                </a:solidFill>
                <a:effectLst/>
                <a:latin typeface="+mn-lt"/>
                <a:ea typeface="+mn-ea"/>
                <a:cs typeface="+mn-cs"/>
              </a:rPr>
              <a:t>, or if both of its inputs are </a:t>
            </a:r>
            <a:r>
              <a:rPr lang="en-US" sz="1200" b="1" i="0" kern="1200" dirty="0">
                <a:solidFill>
                  <a:schemeClr val="tx1"/>
                </a:solidFill>
                <a:effectLst/>
                <a:latin typeface="+mn-lt"/>
                <a:ea typeface="+mn-ea"/>
                <a:cs typeface="+mn-cs"/>
              </a:rPr>
              <a:t>true</a:t>
            </a:r>
            <a:r>
              <a:rPr lang="en-US" sz="1200" b="0" i="0" kern="1200" dirty="0">
                <a:solidFill>
                  <a:schemeClr val="tx1"/>
                </a:solidFill>
                <a:effectLst/>
                <a:latin typeface="+mn-lt"/>
                <a:ea typeface="+mn-ea"/>
                <a:cs typeface="+mn-cs"/>
              </a:rPr>
              <a:t>, then the output</a:t>
            </a:r>
          </a:p>
        </p:txBody>
      </p:sp>
      <p:sp>
        <p:nvSpPr>
          <p:cNvPr id="4" name="Slide Number Placeholder 3"/>
          <p:cNvSpPr>
            <a:spLocks noGrp="1"/>
          </p:cNvSpPr>
          <p:nvPr>
            <p:ph type="sldNum" sz="quarter" idx="5"/>
          </p:nvPr>
        </p:nvSpPr>
        <p:spPr/>
        <p:txBody>
          <a:bodyPr/>
          <a:lstStyle/>
          <a:p>
            <a:fld id="{AAE100B7-F0F0-BA4B-98D9-DC51A8C921F3}" type="slidenum">
              <a:rPr lang="en-US" smtClean="0"/>
              <a:t>24</a:t>
            </a:fld>
            <a:endParaRPr lang="en-US"/>
          </a:p>
        </p:txBody>
      </p:sp>
    </p:spTree>
    <p:extLst>
      <p:ext uri="{BB962C8B-B14F-4D97-AF65-F5344CB8AC3E}">
        <p14:creationId xmlns:p14="http://schemas.microsoft.com/office/powerpoint/2010/main" val="2817008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these fundamental logic gates, we are able to design large digital circuits. There are many ways to design a digital circuit which we call “Design Style”. Whatever they are, the rule of thumb is also following the design principle of being systematic and reusable.</a:t>
            </a:r>
          </a:p>
          <a:p>
            <a:r>
              <a:rPr lang="en-US" dirty="0"/>
              <a:t>Being systematic is great because people in general don’t like messy designs. Being reusable is important because we don’t want to always design each part of the design from scratch.</a:t>
            </a:r>
          </a:p>
          <a:p>
            <a:endParaRPr lang="en-US" dirty="0"/>
          </a:p>
          <a:p>
            <a:r>
              <a:rPr lang="en-US" dirty="0"/>
              <a:t>There are many styles: custom design and semicustom design. Custom design essentially means everything is done by hand. Semicustom design, you design the chip with the help of computer and this is why we called it computer-aided design. Within semicustom design, you have cell-based design and array-based design. Cell-based design are used more for application specific domains and array-based design is more on the general-purpose side. On the left hand side, we usually call it ASIC, application specific integrated circuits. On the right hand side, we usually call it FPGA, filed-programmable gate array.</a:t>
            </a:r>
          </a:p>
        </p:txBody>
      </p:sp>
      <p:sp>
        <p:nvSpPr>
          <p:cNvPr id="4" name="Slide Number Placeholder 3"/>
          <p:cNvSpPr>
            <a:spLocks noGrp="1"/>
          </p:cNvSpPr>
          <p:nvPr>
            <p:ph type="sldNum" sz="quarter" idx="5"/>
          </p:nvPr>
        </p:nvSpPr>
        <p:spPr/>
        <p:txBody>
          <a:bodyPr/>
          <a:lstStyle/>
          <a:p>
            <a:fld id="{AAE100B7-F0F0-BA4B-98D9-DC51A8C921F3}" type="slidenum">
              <a:rPr lang="en-US" smtClean="0"/>
              <a:t>25</a:t>
            </a:fld>
            <a:endParaRPr lang="en-US"/>
          </a:p>
        </p:txBody>
      </p:sp>
    </p:spTree>
    <p:extLst>
      <p:ext uri="{BB962C8B-B14F-4D97-AF65-F5344CB8AC3E}">
        <p14:creationId xmlns:p14="http://schemas.microsoft.com/office/powerpoint/2010/main" val="2710992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Full-custom</a:t>
            </a:r>
            <a:r>
              <a:rPr lang="en-US" sz="1200" b="0" i="0" kern="1200" dirty="0">
                <a:solidFill>
                  <a:schemeClr val="tx1"/>
                </a:solidFill>
                <a:effectLst/>
                <a:latin typeface="+mn-lt"/>
                <a:ea typeface="+mn-ea"/>
                <a:cs typeface="+mn-cs"/>
              </a:rPr>
              <a:t> design is a methodology for designing integrated circuits by specifying the layout of each individual transistor and the interconnections between them. This is an early day design style where people handcrafted everything. There is a very interesting fact. In the old day, when Intel was designing the CPU. You know, at that time, things are still small, thousands of transistors only. They asked a bunch of people, sitting in a closed room, laid down and unfolded a large paper, and people started to draw the layout of each component and transistor, and figure out the connection, and so on so forth. It worked in the early day because Intel has a lot of money and they can hire many people to do the hard work. I mean, it’s not a big deal if you consider only two thousand transistors with </a:t>
            </a:r>
            <a:r>
              <a:rPr lang="en-US" sz="1200" b="0" i="0" kern="1200" dirty="0" err="1">
                <a:solidFill>
                  <a:schemeClr val="tx1"/>
                </a:solidFill>
                <a:effectLst/>
                <a:latin typeface="+mn-lt"/>
                <a:ea typeface="+mn-ea"/>
                <a:cs typeface="+mn-cs"/>
              </a:rPr>
              <a:t>cpu</a:t>
            </a:r>
            <a:r>
              <a:rPr lang="en-US" sz="1200" b="0" i="0" kern="1200" dirty="0">
                <a:solidFill>
                  <a:schemeClr val="tx1"/>
                </a:solidFill>
                <a:effectLst/>
                <a:latin typeface="+mn-lt"/>
                <a:ea typeface="+mn-ea"/>
                <a:cs typeface="+mn-cs"/>
              </a:rPr>
              <a:t> speed at 100 K Hz.</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performance or design … But this is no longer true. Now we are talking about billions transistors. Doing this will take too much cost and long time-to-market.</a:t>
            </a:r>
          </a:p>
        </p:txBody>
      </p:sp>
      <p:sp>
        <p:nvSpPr>
          <p:cNvPr id="4" name="Slide Number Placeholder 3"/>
          <p:cNvSpPr>
            <a:spLocks noGrp="1"/>
          </p:cNvSpPr>
          <p:nvPr>
            <p:ph type="sldNum" sz="quarter" idx="5"/>
          </p:nvPr>
        </p:nvSpPr>
        <p:spPr/>
        <p:txBody>
          <a:bodyPr/>
          <a:lstStyle/>
          <a:p>
            <a:fld id="{AAE100B7-F0F0-BA4B-98D9-DC51A8C921F3}" type="slidenum">
              <a:rPr lang="en-US" smtClean="0"/>
              <a:t>26</a:t>
            </a:fld>
            <a:endParaRPr lang="en-US"/>
          </a:p>
        </p:txBody>
      </p:sp>
    </p:spTree>
    <p:extLst>
      <p:ext uri="{BB962C8B-B14F-4D97-AF65-F5344CB8AC3E}">
        <p14:creationId xmlns:p14="http://schemas.microsoft.com/office/powerpoint/2010/main" val="2729720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full-custom approach is to optimize the performance at transistor level. We use layout editing tools like Virtuoso by Cadence or Laker which was initially developed by </a:t>
            </a:r>
            <a:r>
              <a:rPr lang="en-US" dirty="0" err="1"/>
              <a:t>SpringSoft</a:t>
            </a:r>
            <a:r>
              <a:rPr lang="en-US" dirty="0"/>
              <a:t> and now is part of Synopsys’s tool. The full-custom approach is very expensive in design cost and design time. The productivity is very low. You can probably only design 10-20 gates per week.</a:t>
            </a:r>
          </a:p>
          <a:p>
            <a:endParaRPr lang="en-US" dirty="0"/>
          </a:p>
          <a:p>
            <a:r>
              <a:rPr lang="en-US" dirty="0"/>
              <a:t>But, people are still using this approach today, primarily for small scale design such as Analog circuits, leaf cell or memory cells, or </a:t>
            </a:r>
            <a:r>
              <a:rPr lang="en-US" dirty="0" err="1"/>
              <a:t>datapaths</a:t>
            </a:r>
            <a:r>
              <a:rPr lang="en-US" dirty="0"/>
              <a:t> in high-performance designs.</a:t>
            </a:r>
          </a:p>
        </p:txBody>
      </p:sp>
      <p:sp>
        <p:nvSpPr>
          <p:cNvPr id="4" name="Slide Number Placeholder 3"/>
          <p:cNvSpPr>
            <a:spLocks noGrp="1"/>
          </p:cNvSpPr>
          <p:nvPr>
            <p:ph type="sldNum" sz="quarter" idx="5"/>
          </p:nvPr>
        </p:nvSpPr>
        <p:spPr/>
        <p:txBody>
          <a:bodyPr/>
          <a:lstStyle/>
          <a:p>
            <a:fld id="{AAE100B7-F0F0-BA4B-98D9-DC51A8C921F3}" type="slidenum">
              <a:rPr lang="en-US" smtClean="0"/>
              <a:t>27</a:t>
            </a:fld>
            <a:endParaRPr lang="en-US"/>
          </a:p>
        </p:txBody>
      </p:sp>
    </p:spTree>
    <p:extLst>
      <p:ext uri="{BB962C8B-B14F-4D97-AF65-F5344CB8AC3E}">
        <p14:creationId xmlns:p14="http://schemas.microsoft.com/office/powerpoint/2010/main" val="3427169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improve the productivity and design cost, things are, fortunately, moving toward automation and regular structures. We don’t want to always design every part of the circuit from scratch. Instead, we </a:t>
            </a:r>
            <a:r>
              <a:rPr lang="en-US" dirty="0" err="1"/>
              <a:t>wanna</a:t>
            </a:r>
            <a:r>
              <a:rPr lang="en-US" dirty="0"/>
              <a:t> be able to reuse the existing resources and create new things on top. So, if you look at the Intel </a:t>
            </a:r>
            <a:r>
              <a:rPr lang="en-US" dirty="0" err="1"/>
              <a:t>cpu</a:t>
            </a:r>
            <a:r>
              <a:rPr lang="en-US" dirty="0"/>
              <a:t> evolution, from time to time, things become more modular and regular. </a:t>
            </a:r>
          </a:p>
          <a:p>
            <a:endParaRPr lang="en-US" dirty="0"/>
          </a:p>
          <a:p>
            <a:r>
              <a:rPr lang="en-US" dirty="0"/>
              <a:t>In Intel 4004, all you can see if nothing but a complex layout like a dust bunny. In 8080, chip becomes more structural. You can see a clear green box over there, representing the memory block I believe. In 8085, it’s even clearer. You can see a bunch of IO pad, </a:t>
            </a:r>
            <a:r>
              <a:rPr lang="en-US" dirty="0" err="1"/>
              <a:t>datapath</a:t>
            </a:r>
            <a:r>
              <a:rPr lang="en-US" dirty="0"/>
              <a:t>, memory block, and CPU. And Now in the series of 86, we can almost tell the architecture and layout of each important components by just looking at the figure.</a:t>
            </a:r>
          </a:p>
          <a:p>
            <a:r>
              <a:rPr lang="en-US" dirty="0"/>
              <a:t>..</a:t>
            </a:r>
          </a:p>
          <a:p>
            <a:r>
              <a:rPr lang="en-US" dirty="0"/>
              <a:t>Once we make things structural and modular, we are able to reuse many existing blocks and do powerful automation on top. People are willing to this because it actually can save a lot of design costs. </a:t>
            </a:r>
          </a:p>
        </p:txBody>
      </p:sp>
      <p:sp>
        <p:nvSpPr>
          <p:cNvPr id="4" name="Slide Number Placeholder 3"/>
          <p:cNvSpPr>
            <a:spLocks noGrp="1"/>
          </p:cNvSpPr>
          <p:nvPr>
            <p:ph type="sldNum" sz="quarter" idx="5"/>
          </p:nvPr>
        </p:nvSpPr>
        <p:spPr/>
        <p:txBody>
          <a:bodyPr/>
          <a:lstStyle/>
          <a:p>
            <a:fld id="{AAE100B7-F0F0-BA4B-98D9-DC51A8C921F3}" type="slidenum">
              <a:rPr lang="en-US" smtClean="0"/>
              <a:t>28</a:t>
            </a:fld>
            <a:endParaRPr lang="en-US"/>
          </a:p>
        </p:txBody>
      </p:sp>
    </p:spTree>
    <p:extLst>
      <p:ext uri="{BB962C8B-B14F-4D97-AF65-F5344CB8AC3E}">
        <p14:creationId xmlns:p14="http://schemas.microsoft.com/office/powerpoint/2010/main" val="9910167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enabler to modular design is the standard cells. </a:t>
            </a:r>
            <a:r>
              <a:rPr lang="en-US" sz="1200" b="0" i="0" kern="1200" dirty="0">
                <a:solidFill>
                  <a:schemeClr val="tx1"/>
                </a:solidFill>
                <a:effectLst/>
                <a:latin typeface="+mn-lt"/>
                <a:ea typeface="+mn-ea"/>
                <a:cs typeface="+mn-cs"/>
              </a:rPr>
              <a:t>Standard cell methodology is an example of design abstraction, whereby the design layout is encapsulated into an abstract logic representation such as the AND gate, OR gate, and NOT gate we discussed before.</a:t>
            </a:r>
          </a:p>
          <a:p>
            <a:r>
              <a:rPr lang="en-US" sz="1200" b="0" i="0" kern="1200" dirty="0">
                <a:solidFill>
                  <a:schemeClr val="tx1"/>
                </a:solidFill>
                <a:effectLst/>
                <a:latin typeface="+mn-lt"/>
                <a:ea typeface="+mn-ea"/>
                <a:cs typeface="+mn-cs"/>
              </a:rPr>
              <a:t>The idea is, we want to come up with a common library, representable enough for composing generic functionalities, and we build out layout on top of this library.</a:t>
            </a:r>
          </a:p>
          <a:p>
            <a:r>
              <a:rPr lang="en-US" sz="1200" b="0" i="0" kern="1200" dirty="0">
                <a:solidFill>
                  <a:schemeClr val="tx1"/>
                </a:solidFill>
                <a:effectLst/>
                <a:latin typeface="+mn-lt"/>
                <a:ea typeface="+mn-ea"/>
                <a:cs typeface="+mn-cs"/>
              </a:rPr>
              <a:t>The library is called “standard cell library”. Having a standard is always a good thing especially for designers, right.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we design the chip, we can assume a good set of building blocks that had been properly designed by someone else, so we can skip all those details and fully focus on our job. (explain in software: This is very similar to for example, when you write a program, you will call some functions defined in a library, such as </a:t>
            </a:r>
            <a:r>
              <a:rPr lang="en-US" sz="1200" b="0" i="0" kern="1200" dirty="0" err="1">
                <a:solidFill>
                  <a:schemeClr val="tx1"/>
                </a:solidFill>
                <a:effectLst/>
                <a:latin typeface="+mn-lt"/>
                <a:ea typeface="+mn-ea"/>
                <a:cs typeface="+mn-cs"/>
              </a:rPr>
              <a:t>printf</a:t>
            </a:r>
            <a:r>
              <a:rPr lang="en-US" sz="1200" b="0" i="0" kern="1200" dirty="0">
                <a:solidFill>
                  <a:schemeClr val="tx1"/>
                </a:solidFill>
                <a:effectLst/>
                <a:latin typeface="+mn-lt"/>
                <a:ea typeface="+mn-ea"/>
                <a:cs typeface="+mn-cs"/>
              </a:rPr>
              <a:t>, square root, log, and you don’t need to rewrite those functions on your own with assembly code which can be very tedious.) We want to create values on top of existing resources. This is the idea of being systematic and </a:t>
            </a:r>
            <a:r>
              <a:rPr lang="en-US" sz="1200" b="0" i="0" kern="1200" dirty="0" err="1">
                <a:solidFill>
                  <a:schemeClr val="tx1"/>
                </a:solidFill>
                <a:effectLst/>
                <a:latin typeface="+mn-lt"/>
                <a:ea typeface="+mn-ea"/>
                <a:cs typeface="+mn-cs"/>
              </a:rPr>
              <a:t>reuseable</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AAE100B7-F0F0-BA4B-98D9-DC51A8C921F3}" type="slidenum">
              <a:rPr lang="en-US" smtClean="0"/>
              <a:t>29</a:t>
            </a:fld>
            <a:endParaRPr lang="en-US"/>
          </a:p>
        </p:txBody>
      </p:sp>
    </p:spTree>
    <p:extLst>
      <p:ext uri="{BB962C8B-B14F-4D97-AF65-F5344CB8AC3E}">
        <p14:creationId xmlns:p14="http://schemas.microsoft.com/office/powerpoint/2010/main" val="4224923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2A282631-5219-4462-A67A-CFFA5F368437}" type="slidenum">
              <a:rPr lang="en-US" altLang="zh-TW"/>
              <a:pPr/>
              <a:t>3</a:t>
            </a:fld>
            <a:endParaRPr lang="en-US" altLang="zh-TW"/>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r>
              <a:rPr lang="en-US" altLang="zh-TW" dirty="0"/>
              <a:t>This is a very practical course. It is not a theory, it has a lot to do with software engineering. In fact, when I submit this course to the department, I intend to do "applied programming for computer design problems" rather than "advanced" which is a bit scary. Then the department said well you know we have many outstanding students and we probably should make it advanced, but... anyway. </a:t>
            </a:r>
          </a:p>
          <a:p>
            <a:pPr eaLnBrk="1" hangingPunct="1"/>
            <a:endParaRPr lang="en-US" altLang="zh-TW" dirty="0"/>
          </a:p>
          <a:p>
            <a:pPr eaLnBrk="1" hangingPunct="1"/>
            <a:r>
              <a:rPr lang="en-US" altLang="zh-TW" dirty="0"/>
              <a:t>So, again, this will be a practical course that teaches you a bunch of algorithm and data structure that are commonly used in solving the computer design problems. The goal is to learn how to code by applications.</a:t>
            </a:r>
          </a:p>
        </p:txBody>
      </p:sp>
    </p:spTree>
    <p:extLst>
      <p:ext uri="{BB962C8B-B14F-4D97-AF65-F5344CB8AC3E}">
        <p14:creationId xmlns:p14="http://schemas.microsoft.com/office/powerpoint/2010/main" val="3235802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standard cell-based design. A standard cell often is nothing but a logic gate, like or gate, and gate, nor gate, and so on so </a:t>
            </a:r>
            <a:r>
              <a:rPr lang="en-US" dirty="0" err="1"/>
              <a:t>furth</a:t>
            </a:r>
            <a:r>
              <a:rPr lang="en-US" dirty="0"/>
              <a:t>. Each standard cell has a unique property. The height of every standard cell has the same value. This might not be true for particular libraries but in general this is what people intend to follow. When you are designing a chip layout, you will have multiple rows with the same height. Depending on the logic functions, you will need to fill in the rows with standard cells and establish the connection, called routing, such that the layout maps the target function. This is what we call “cell-based” design. Now you can see, because of this regular structure, we are able to formulate the problem in to an optimization problem and minimize for example the area, routing length, and placement congestion.</a:t>
            </a:r>
          </a:p>
        </p:txBody>
      </p:sp>
      <p:sp>
        <p:nvSpPr>
          <p:cNvPr id="4" name="Slide Number Placeholder 3"/>
          <p:cNvSpPr>
            <a:spLocks noGrp="1"/>
          </p:cNvSpPr>
          <p:nvPr>
            <p:ph type="sldNum" sz="quarter" idx="5"/>
          </p:nvPr>
        </p:nvSpPr>
        <p:spPr/>
        <p:txBody>
          <a:bodyPr/>
          <a:lstStyle/>
          <a:p>
            <a:fld id="{AAE100B7-F0F0-BA4B-98D9-DC51A8C921F3}" type="slidenum">
              <a:rPr lang="en-US" smtClean="0"/>
              <a:t>30</a:t>
            </a:fld>
            <a:endParaRPr lang="en-US"/>
          </a:p>
        </p:txBody>
      </p:sp>
    </p:spTree>
    <p:extLst>
      <p:ext uri="{BB962C8B-B14F-4D97-AF65-F5344CB8AC3E}">
        <p14:creationId xmlns:p14="http://schemas.microsoft.com/office/powerpoint/2010/main" val="3629632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standard cell design. </a:t>
            </a:r>
          </a:p>
          <a:p>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31</a:t>
            </a:fld>
            <a:endParaRPr lang="en-US"/>
          </a:p>
        </p:txBody>
      </p:sp>
    </p:spTree>
    <p:extLst>
      <p:ext uri="{BB962C8B-B14F-4D97-AF65-F5344CB8AC3E}">
        <p14:creationId xmlns:p14="http://schemas.microsoft.com/office/powerpoint/2010/main" val="988136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advantages of standard cell design. </a:t>
            </a:r>
          </a:p>
          <a:p>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32</a:t>
            </a:fld>
            <a:endParaRPr lang="en-US"/>
          </a:p>
        </p:txBody>
      </p:sp>
    </p:spTree>
    <p:extLst>
      <p:ext uri="{BB962C8B-B14F-4D97-AF65-F5344CB8AC3E}">
        <p14:creationId xmlns:p14="http://schemas.microsoft.com/office/powerpoint/2010/main" val="1298444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Another design style is gate array design style. The previous design style is pretty much handcrafted for an application. (explain and then bring up the application specific integrated circuits ASIC). What this means is you are not able to change the functionality after the chip is manufactured. It is there after </a:t>
            </a:r>
            <a:r>
              <a:rPr lang="en-US" sz="1200" b="0" i="0" kern="1200" dirty="0" err="1">
                <a:solidFill>
                  <a:schemeClr val="tx1"/>
                </a:solidFill>
                <a:effectLst/>
                <a:latin typeface="+mn-lt"/>
                <a:ea typeface="+mn-ea"/>
                <a:cs typeface="+mn-cs"/>
              </a:rPr>
              <a:t>tapeout</a:t>
            </a:r>
            <a:r>
              <a:rPr lang="en-US" sz="1200" b="0" i="0" kern="1200" dirty="0">
                <a:solidFill>
                  <a:schemeClr val="tx1"/>
                </a:solidFill>
                <a:effectLst/>
                <a:latin typeface="+mn-lt"/>
                <a:ea typeface="+mn-ea"/>
                <a:cs typeface="+mn-cs"/>
              </a:rPr>
              <a:t>. You can't ask it to do other things. For example, you can't change a micro controller in a car to like the flight engine.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remedy this problem, we have another design style, gate array design style. A </a:t>
            </a:r>
            <a:r>
              <a:rPr lang="en-US" sz="1200" b="1" i="0" kern="1200" dirty="0">
                <a:solidFill>
                  <a:schemeClr val="tx1"/>
                </a:solidFill>
                <a:effectLst/>
                <a:latin typeface="+mn-lt"/>
                <a:ea typeface="+mn-ea"/>
                <a:cs typeface="+mn-cs"/>
              </a:rPr>
              <a:t>gate array</a:t>
            </a:r>
            <a:r>
              <a:rPr lang="en-US" sz="1200" b="0" i="0" kern="1200" dirty="0">
                <a:solidFill>
                  <a:schemeClr val="tx1"/>
                </a:solidFill>
                <a:effectLst/>
                <a:latin typeface="+mn-lt"/>
                <a:ea typeface="+mn-ea"/>
                <a:cs typeface="+mn-cs"/>
              </a:rPr>
              <a:t> is an approach to design a target using a prefabricated chip with pre-manufactured components such as logic gates and other memory blocks. These pre-fabricated gates provide a universal logic function ”under certain constraint”. You can reconfigure the design from time to time. All you need is to deal with the wiring. Essentially, you use some switching and multiplexing methods to make wiring reconfigurable. Every time you change the function, you will just need to come up with a new routing and wiring plan to implement the new function. The reconfigurability, of course, can largely</a:t>
            </a:r>
            <a:r>
              <a:rPr lang="en-US" dirty="0"/>
              <a:t> reduce the design time, less chance of error, reduce production cost, faster time to market</a:t>
            </a:r>
          </a:p>
        </p:txBody>
      </p:sp>
      <p:sp>
        <p:nvSpPr>
          <p:cNvPr id="4" name="Slide Number Placeholder 3"/>
          <p:cNvSpPr>
            <a:spLocks noGrp="1"/>
          </p:cNvSpPr>
          <p:nvPr>
            <p:ph type="sldNum" sz="quarter" idx="5"/>
          </p:nvPr>
        </p:nvSpPr>
        <p:spPr/>
        <p:txBody>
          <a:bodyPr/>
          <a:lstStyle/>
          <a:p>
            <a:fld id="{AAE100B7-F0F0-BA4B-98D9-DC51A8C921F3}" type="slidenum">
              <a:rPr lang="en-US" smtClean="0"/>
              <a:t>33</a:t>
            </a:fld>
            <a:endParaRPr lang="en-US"/>
          </a:p>
        </p:txBody>
      </p:sp>
    </p:spTree>
    <p:extLst>
      <p:ext uri="{BB962C8B-B14F-4D97-AF65-F5344CB8AC3E}">
        <p14:creationId xmlns:p14="http://schemas.microsoft.com/office/powerpoint/2010/main" val="332712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famous example of gate-array design style is FPGA, filed programmable gate array.</a:t>
            </a:r>
          </a:p>
          <a:p>
            <a:r>
              <a:rPr lang="en-US" dirty="0"/>
              <a:t>…</a:t>
            </a:r>
          </a:p>
          <a:p>
            <a:r>
              <a:rPr lang="en-US" dirty="0"/>
              <a:t>…</a:t>
            </a:r>
          </a:p>
          <a:p>
            <a:r>
              <a:rPr lang="en-US" dirty="0"/>
              <a:t>It’s worth mentioning FPGA is becoming really popular today because of machine learning and AI. In machine learning, things keep changing, and it is changing faster than the speed we design an application specific circuit for a particular machine learning applications. For example, you may change the model every two weeks depending on which market you are in. And it is impossible to design an application specific circuit for only two weeks. So people are turning their attention to FPGA which provides a more flexible and reconfigurable environment to implement their machine learning system.</a:t>
            </a:r>
          </a:p>
        </p:txBody>
      </p:sp>
      <p:sp>
        <p:nvSpPr>
          <p:cNvPr id="4" name="Slide Number Placeholder 3"/>
          <p:cNvSpPr>
            <a:spLocks noGrp="1"/>
          </p:cNvSpPr>
          <p:nvPr>
            <p:ph type="sldNum" sz="quarter" idx="5"/>
          </p:nvPr>
        </p:nvSpPr>
        <p:spPr/>
        <p:txBody>
          <a:bodyPr/>
          <a:lstStyle/>
          <a:p>
            <a:fld id="{AAE100B7-F0F0-BA4B-98D9-DC51A8C921F3}" type="slidenum">
              <a:rPr lang="en-US" smtClean="0"/>
              <a:t>34</a:t>
            </a:fld>
            <a:endParaRPr lang="en-US"/>
          </a:p>
        </p:txBody>
      </p:sp>
    </p:spTree>
    <p:extLst>
      <p:ext uri="{BB962C8B-B14F-4D97-AF65-F5344CB8AC3E}">
        <p14:creationId xmlns:p14="http://schemas.microsoft.com/office/powerpoint/2010/main" val="576082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35</a:t>
            </a:fld>
            <a:endParaRPr lang="en-US"/>
          </a:p>
        </p:txBody>
      </p:sp>
    </p:spTree>
    <p:extLst>
      <p:ext uri="{BB962C8B-B14F-4D97-AF65-F5344CB8AC3E}">
        <p14:creationId xmlns:p14="http://schemas.microsoft.com/office/powerpoint/2010/main" val="3658069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2A282631-5219-4462-A67A-CFFA5F368437}" type="slidenum">
              <a:rPr lang="en-US" altLang="zh-TW"/>
              <a:pPr/>
              <a:t>36</a:t>
            </a:fld>
            <a:endParaRPr lang="en-US" altLang="zh-TW"/>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r>
              <a:rPr lang="en-US" altLang="zh-TW" dirty="0"/>
              <a:t>So, a key takeaway here is: </a:t>
            </a:r>
          </a:p>
          <a:p>
            <a:pPr eaLnBrk="1" hangingPunct="1"/>
            <a:endParaRPr lang="en-US" altLang="zh-TW" dirty="0"/>
          </a:p>
          <a:p>
            <a:pPr eaLnBrk="1" hangingPunct="1"/>
            <a:r>
              <a:rPr lang="en-US" altLang="zh-TW" dirty="0"/>
              <a:t>This is really important. Everything marked in red has very high chance to show up in the exam.</a:t>
            </a:r>
            <a:endParaRPr lang="zh-TW" altLang="zh-TW" dirty="0"/>
          </a:p>
        </p:txBody>
      </p:sp>
    </p:spTree>
    <p:extLst>
      <p:ext uri="{BB962C8B-B14F-4D97-AF65-F5344CB8AC3E}">
        <p14:creationId xmlns:p14="http://schemas.microsoft.com/office/powerpoint/2010/main" val="29465044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am going to talk about the design automation flow for standard cell design. This will be the place of most computer design problems we are going to talk about in this course.</a:t>
            </a:r>
          </a:p>
          <a:p>
            <a:endParaRPr lang="en-US" dirty="0"/>
          </a:p>
          <a:p>
            <a:r>
              <a:rPr lang="en-US" dirty="0"/>
              <a:t>A typical computer system design flow looks like this: </a:t>
            </a:r>
          </a:p>
        </p:txBody>
      </p:sp>
      <p:sp>
        <p:nvSpPr>
          <p:cNvPr id="4" name="Slide Number Placeholder 3"/>
          <p:cNvSpPr>
            <a:spLocks noGrp="1"/>
          </p:cNvSpPr>
          <p:nvPr>
            <p:ph type="sldNum" sz="quarter" idx="5"/>
          </p:nvPr>
        </p:nvSpPr>
        <p:spPr/>
        <p:txBody>
          <a:bodyPr/>
          <a:lstStyle/>
          <a:p>
            <a:fld id="{AAE100B7-F0F0-BA4B-98D9-DC51A8C921F3}" type="slidenum">
              <a:rPr lang="en-US" smtClean="0"/>
              <a:t>37</a:t>
            </a:fld>
            <a:endParaRPr lang="en-US"/>
          </a:p>
        </p:txBody>
      </p:sp>
    </p:spTree>
    <p:extLst>
      <p:ext uri="{BB962C8B-B14F-4D97-AF65-F5344CB8AC3E}">
        <p14:creationId xmlns:p14="http://schemas.microsoft.com/office/powerpoint/2010/main" val="22780207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38</a:t>
            </a:fld>
            <a:endParaRPr lang="en-US"/>
          </a:p>
        </p:txBody>
      </p:sp>
    </p:spTree>
    <p:extLst>
      <p:ext uri="{BB962C8B-B14F-4D97-AF65-F5344CB8AC3E}">
        <p14:creationId xmlns:p14="http://schemas.microsoft.com/office/powerpoint/2010/main" val="3944691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gives you a detailed flow chart of physical design. It’s a master piece of work and consists of many complex steps. VLSI design automation has many of the most challenging computational problems in the world.</a:t>
            </a:r>
          </a:p>
          <a:p>
            <a:endParaRPr lang="en-US" dirty="0"/>
          </a:p>
          <a:p>
            <a:r>
              <a:rPr lang="en-US" dirty="0"/>
              <a:t>(1. explain... 2. bring up the google map team) </a:t>
            </a:r>
          </a:p>
        </p:txBody>
      </p:sp>
      <p:sp>
        <p:nvSpPr>
          <p:cNvPr id="4" name="Slide Number Placeholder 3"/>
          <p:cNvSpPr>
            <a:spLocks noGrp="1"/>
          </p:cNvSpPr>
          <p:nvPr>
            <p:ph type="sldNum" sz="quarter" idx="5"/>
          </p:nvPr>
        </p:nvSpPr>
        <p:spPr/>
        <p:txBody>
          <a:bodyPr/>
          <a:lstStyle/>
          <a:p>
            <a:fld id="{AAE100B7-F0F0-BA4B-98D9-DC51A8C921F3}" type="slidenum">
              <a:rPr lang="en-US" smtClean="0"/>
              <a:t>39</a:t>
            </a:fld>
            <a:endParaRPr lang="en-US"/>
          </a:p>
        </p:txBody>
      </p:sp>
    </p:spTree>
    <p:extLst>
      <p:ext uri="{BB962C8B-B14F-4D97-AF65-F5344CB8AC3E}">
        <p14:creationId xmlns:p14="http://schemas.microsoft.com/office/powerpoint/2010/main" val="3639131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logistics. We have one instructor which is myself. There is no TA and I will be helping you in person. We will meet once a week every Thursday here at MEB 2555. But there might be a chance we need to change the room because the projector was broken. And the department hopes it will get fixed by next class. Well, I hope ... The reason I am using this room is computers. We will do in-class programming practice with these computers. Let me ask, how many of you do not have a laptop...if we change to another class room without computers. </a:t>
            </a:r>
          </a:p>
          <a:p>
            <a:endParaRPr lang="en-US" dirty="0"/>
          </a:p>
          <a:p>
            <a:r>
              <a:rPr lang="en-US" dirty="0"/>
              <a:t>You can find me at my office hour, every Friday from 1 to 3 pm at MEB 2124, that is a room nearby the main department office. You can also meet me by appointment.</a:t>
            </a:r>
          </a:p>
          <a:p>
            <a:endParaRPr lang="en-US" dirty="0"/>
          </a:p>
          <a:p>
            <a:r>
              <a:rPr lang="en-US" dirty="0"/>
              <a:t>Webpage. We will use GitHub to manage the class. You can go visit the page or find the link at the my website. You can check out the class materials from the repository. We use GitHub because it allows everybody to easily keep track of all changes and updates to the class materials. </a:t>
            </a:r>
          </a:p>
        </p:txBody>
      </p:sp>
      <p:sp>
        <p:nvSpPr>
          <p:cNvPr id="4" name="Slide Number Placeholder 3"/>
          <p:cNvSpPr>
            <a:spLocks noGrp="1"/>
          </p:cNvSpPr>
          <p:nvPr>
            <p:ph type="sldNum" sz="quarter" idx="5"/>
          </p:nvPr>
        </p:nvSpPr>
        <p:spPr/>
        <p:txBody>
          <a:bodyPr/>
          <a:lstStyle/>
          <a:p>
            <a:fld id="{AAE100B7-F0F0-BA4B-98D9-DC51A8C921F3}" type="slidenum">
              <a:rPr lang="en-US" smtClean="0"/>
              <a:t>4</a:t>
            </a:fld>
            <a:endParaRPr lang="en-US"/>
          </a:p>
        </p:txBody>
      </p:sp>
    </p:spTree>
    <p:extLst>
      <p:ext uri="{BB962C8B-B14F-4D97-AF65-F5344CB8AC3E}">
        <p14:creationId xmlns:p14="http://schemas.microsoft.com/office/powerpoint/2010/main" val="23960838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software programming language, we have hardware description language (HDL).</a:t>
            </a:r>
          </a:p>
          <a:p>
            <a:r>
              <a:rPr lang="en-US" dirty="0"/>
              <a:t>A famous example is Verilog where you can use it to programmatically decide the structure of a system, implement different methods to achieve a function, and describe the logic structures that perform the architecture.</a:t>
            </a:r>
          </a:p>
          <a:p>
            <a:endParaRPr lang="en-US" dirty="0"/>
          </a:p>
          <a:p>
            <a:r>
              <a:rPr lang="en-US" dirty="0"/>
              <a:t>It can describe the design at some levels of abstraction  …</a:t>
            </a:r>
          </a:p>
          <a:p>
            <a:endParaRPr lang="en-US" dirty="0"/>
          </a:p>
          <a:p>
            <a:r>
              <a:rPr lang="en-US" dirty="0"/>
              <a:t>Also, you can use it to document the system.</a:t>
            </a:r>
          </a:p>
          <a:p>
            <a:endParaRPr lang="en-US" dirty="0"/>
          </a:p>
          <a:p>
            <a:r>
              <a:rPr lang="en-US" dirty="0"/>
              <a:t>Again, like I said, this is very similar to any software programming language.</a:t>
            </a:r>
          </a:p>
          <a:p>
            <a:r>
              <a:rPr lang="en-US" dirty="0"/>
              <a:t>..</a:t>
            </a:r>
          </a:p>
        </p:txBody>
      </p:sp>
      <p:sp>
        <p:nvSpPr>
          <p:cNvPr id="4" name="Slide Number Placeholder 3"/>
          <p:cNvSpPr>
            <a:spLocks noGrp="1"/>
          </p:cNvSpPr>
          <p:nvPr>
            <p:ph type="sldNum" sz="quarter" idx="5"/>
          </p:nvPr>
        </p:nvSpPr>
        <p:spPr/>
        <p:txBody>
          <a:bodyPr/>
          <a:lstStyle/>
          <a:p>
            <a:fld id="{AAE100B7-F0F0-BA4B-98D9-DC51A8C921F3}" type="slidenum">
              <a:rPr lang="en-US" smtClean="0"/>
              <a:t>40</a:t>
            </a:fld>
            <a:endParaRPr lang="en-US"/>
          </a:p>
        </p:txBody>
      </p:sp>
    </p:spTree>
    <p:extLst>
      <p:ext uri="{BB962C8B-B14F-4D97-AF65-F5344CB8AC3E}">
        <p14:creationId xmlns:p14="http://schemas.microsoft.com/office/powerpoint/2010/main" val="40958235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write up the code that describes the behaviors of the design, the first step in the automation is to perform logic synthesis.</a:t>
            </a:r>
          </a:p>
          <a:p>
            <a:endParaRPr lang="en-US" dirty="0"/>
          </a:p>
          <a:p>
            <a:r>
              <a:rPr lang="en-US" dirty="0"/>
              <a:t>We translate … A netlist is nothing but a connection description of all cells. some cell connects to the other and another connects to another.</a:t>
            </a:r>
          </a:p>
          <a:p>
            <a:endParaRPr lang="en-US" dirty="0"/>
          </a:p>
          <a:p>
            <a:r>
              <a:rPr lang="en-US" dirty="0"/>
              <a:t>Synthesis with no optimization is completely a trash. (right, otherwise you can just draw randomly). We want to optimize the performance of our product. Performance means area, size, power, timing, and speed. So within the process we have many optimizations happening such as …</a:t>
            </a:r>
          </a:p>
          <a:p>
            <a:endParaRPr lang="en-US" dirty="0"/>
          </a:p>
          <a:p>
            <a:r>
              <a:rPr lang="en-US" dirty="0"/>
              <a:t>Some example tools include …</a:t>
            </a:r>
          </a:p>
        </p:txBody>
      </p:sp>
      <p:sp>
        <p:nvSpPr>
          <p:cNvPr id="4" name="Slide Number Placeholder 3"/>
          <p:cNvSpPr>
            <a:spLocks noGrp="1"/>
          </p:cNvSpPr>
          <p:nvPr>
            <p:ph type="sldNum" sz="quarter" idx="5"/>
          </p:nvPr>
        </p:nvSpPr>
        <p:spPr/>
        <p:txBody>
          <a:bodyPr/>
          <a:lstStyle/>
          <a:p>
            <a:fld id="{AAE100B7-F0F0-BA4B-98D9-DC51A8C921F3}" type="slidenum">
              <a:rPr lang="en-US" smtClean="0"/>
              <a:t>41</a:t>
            </a:fld>
            <a:endParaRPr lang="en-US"/>
          </a:p>
        </p:txBody>
      </p:sp>
    </p:spTree>
    <p:extLst>
      <p:ext uri="{BB962C8B-B14F-4D97-AF65-F5344CB8AC3E}">
        <p14:creationId xmlns:p14="http://schemas.microsoft.com/office/powerpoint/2010/main" val="4262984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after logic synthesis is physical synthesis. This is a step to transform a gate-level netlist into a physical layout.</a:t>
            </a:r>
          </a:p>
          <a:p>
            <a:endParaRPr lang="en-US" dirty="0"/>
          </a:p>
          <a:p>
            <a:r>
              <a:rPr lang="en-US" dirty="0"/>
              <a:t>You place the circuit …</a:t>
            </a:r>
          </a:p>
        </p:txBody>
      </p:sp>
      <p:sp>
        <p:nvSpPr>
          <p:cNvPr id="4" name="Slide Number Placeholder 3"/>
          <p:cNvSpPr>
            <a:spLocks noGrp="1"/>
          </p:cNvSpPr>
          <p:nvPr>
            <p:ph type="sldNum" sz="quarter" idx="5"/>
          </p:nvPr>
        </p:nvSpPr>
        <p:spPr/>
        <p:txBody>
          <a:bodyPr/>
          <a:lstStyle/>
          <a:p>
            <a:fld id="{AAE100B7-F0F0-BA4B-98D9-DC51A8C921F3}" type="slidenum">
              <a:rPr lang="en-US" smtClean="0"/>
              <a:t>42</a:t>
            </a:fld>
            <a:endParaRPr lang="en-US"/>
          </a:p>
        </p:txBody>
      </p:sp>
    </p:spTree>
    <p:extLst>
      <p:ext uri="{BB962C8B-B14F-4D97-AF65-F5344CB8AC3E}">
        <p14:creationId xmlns:p14="http://schemas.microsoft.com/office/powerpoint/2010/main" val="15060912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slides show the evolution of Intel CPU, and you can clearly see design automation is driving chip evolution. From time to time, chips are becoming more and more complex.</a:t>
            </a:r>
          </a:p>
          <a:p>
            <a:endParaRPr lang="en-US" dirty="0"/>
          </a:p>
          <a:p>
            <a:r>
              <a:rPr lang="en-US" dirty="0"/>
              <a:t>If you can imagine, standing outside the sale lake, you take out a piece of hair, about a hundred micron in thickness, you put that down in front of you, and you continue ripping out the hair across the lake, which is like what chip design is. That’s kind of the length of wiring we have today on a chip. If a single piece of hair get out of place, you just destroyed the entire chip; you just lost a hundred million dollars.</a:t>
            </a:r>
          </a:p>
          <a:p>
            <a:endParaRPr lang="en-US" dirty="0"/>
          </a:p>
          <a:p>
            <a:r>
              <a:rPr lang="en-US" dirty="0"/>
              <a:t>That’s the mentality. This is brutal, right.</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43</a:t>
            </a:fld>
            <a:endParaRPr lang="en-US"/>
          </a:p>
        </p:txBody>
      </p:sp>
    </p:spTree>
    <p:extLst>
      <p:ext uri="{BB962C8B-B14F-4D97-AF65-F5344CB8AC3E}">
        <p14:creationId xmlns:p14="http://schemas.microsoft.com/office/powerpoint/2010/main" val="26689041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automation is all about optimization. We want to optimize the results. We want our product to perform the best. </a:t>
            </a:r>
          </a:p>
          <a:p>
            <a:endParaRPr lang="en-US" dirty="0"/>
          </a:p>
          <a:p>
            <a:r>
              <a:rPr lang="en-US" dirty="0"/>
              <a:t>(explain items)</a:t>
            </a:r>
          </a:p>
        </p:txBody>
      </p:sp>
      <p:sp>
        <p:nvSpPr>
          <p:cNvPr id="4" name="Slide Number Placeholder 3"/>
          <p:cNvSpPr>
            <a:spLocks noGrp="1"/>
          </p:cNvSpPr>
          <p:nvPr>
            <p:ph type="sldNum" sz="quarter" idx="5"/>
          </p:nvPr>
        </p:nvSpPr>
        <p:spPr/>
        <p:txBody>
          <a:bodyPr/>
          <a:lstStyle/>
          <a:p>
            <a:fld id="{AAE100B7-F0F0-BA4B-98D9-DC51A8C921F3}" type="slidenum">
              <a:rPr lang="en-US" smtClean="0"/>
              <a:t>44</a:t>
            </a:fld>
            <a:endParaRPr lang="en-US"/>
          </a:p>
        </p:txBody>
      </p:sp>
    </p:spTree>
    <p:extLst>
      <p:ext uri="{BB962C8B-B14F-4D97-AF65-F5344CB8AC3E}">
        <p14:creationId xmlns:p14="http://schemas.microsoft.com/office/powerpoint/2010/main" val="12201928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in mind there is no perfect solution. Sometimes you want A to the best, and B might drop down because of A's improvement. For example, if you want to optimize the timing, you may increase the size of cells. That means you need to sacrifice the area of the chip. Increasing the size of the cell may also have impact on the power too. Similarly, if you want a low power design, you may not be able to make it too small because if everything get together in a small area, it becomes too compact, and you will run into the power </a:t>
            </a:r>
            <a:r>
              <a:rPr lang="en-US" dirty="0" err="1"/>
              <a:t>disapation</a:t>
            </a:r>
            <a:r>
              <a:rPr lang="en-US" dirty="0"/>
              <a:t> problem.</a:t>
            </a:r>
          </a:p>
          <a:p>
            <a:endParaRPr lang="en-US" dirty="0"/>
          </a:p>
          <a:p>
            <a:r>
              <a:rPr lang="en-US" dirty="0"/>
              <a:t>It's like, a shortest route might require you to go across the mountain but it takes a lot of energy to do so. and you may decide to make a detour even though it takes longer time for you to reach the goal.</a:t>
            </a:r>
          </a:p>
        </p:txBody>
      </p:sp>
      <p:sp>
        <p:nvSpPr>
          <p:cNvPr id="4" name="Slide Number Placeholder 3"/>
          <p:cNvSpPr>
            <a:spLocks noGrp="1"/>
          </p:cNvSpPr>
          <p:nvPr>
            <p:ph type="sldNum" sz="quarter" idx="5"/>
          </p:nvPr>
        </p:nvSpPr>
        <p:spPr/>
        <p:txBody>
          <a:bodyPr/>
          <a:lstStyle/>
          <a:p>
            <a:fld id="{AAE100B7-F0F0-BA4B-98D9-DC51A8C921F3}" type="slidenum">
              <a:rPr lang="en-US" smtClean="0"/>
              <a:t>45</a:t>
            </a:fld>
            <a:endParaRPr lang="en-US"/>
          </a:p>
        </p:txBody>
      </p:sp>
    </p:spTree>
    <p:extLst>
      <p:ext uri="{BB962C8B-B14F-4D97-AF65-F5344CB8AC3E}">
        <p14:creationId xmlns:p14="http://schemas.microsoft.com/office/powerpoint/2010/main" val="891806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of the design automation problems, there are no uniquely optimal solutions. We need to stop the optimization at some points to avoid other major design concerns from coming out.</a:t>
            </a:r>
          </a:p>
          <a:p>
            <a:endParaRPr lang="en-US" dirty="0"/>
          </a:p>
          <a:p>
            <a:r>
              <a:rPr lang="en-US" dirty="0"/>
              <a:t>So, we will learn how to make trade-offs in this course.</a:t>
            </a:r>
          </a:p>
        </p:txBody>
      </p:sp>
      <p:sp>
        <p:nvSpPr>
          <p:cNvPr id="4" name="Slide Number Placeholder 3"/>
          <p:cNvSpPr>
            <a:spLocks noGrp="1"/>
          </p:cNvSpPr>
          <p:nvPr>
            <p:ph type="sldNum" sz="quarter" idx="5"/>
          </p:nvPr>
        </p:nvSpPr>
        <p:spPr/>
        <p:txBody>
          <a:bodyPr/>
          <a:lstStyle/>
          <a:p>
            <a:fld id="{AAE100B7-F0F0-BA4B-98D9-DC51A8C921F3}" type="slidenum">
              <a:rPr lang="en-US" smtClean="0"/>
              <a:t>46</a:t>
            </a:fld>
            <a:endParaRPr lang="en-US"/>
          </a:p>
        </p:txBody>
      </p:sp>
    </p:spTree>
    <p:extLst>
      <p:ext uri="{BB962C8B-B14F-4D97-AF65-F5344CB8AC3E}">
        <p14:creationId xmlns:p14="http://schemas.microsoft.com/office/powerpoint/2010/main" val="35828765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2A282631-5219-4462-A67A-CFFA5F368437}" type="slidenum">
              <a:rPr lang="en-US" altLang="zh-TW"/>
              <a:pPr/>
              <a:t>47</a:t>
            </a:fld>
            <a:endParaRPr lang="en-US" altLang="zh-TW"/>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r>
              <a:rPr lang="en-US" altLang="zh-TW" dirty="0"/>
              <a:t>…</a:t>
            </a:r>
            <a:endParaRPr lang="zh-TW" altLang="zh-TW" dirty="0"/>
          </a:p>
        </p:txBody>
      </p:sp>
    </p:spTree>
    <p:extLst>
      <p:ext uri="{BB962C8B-B14F-4D97-AF65-F5344CB8AC3E}">
        <p14:creationId xmlns:p14="http://schemas.microsoft.com/office/powerpoint/2010/main" val="12713102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you need to know algorithms. Simply put, algorithm is way we use to solve a computational problem. It can affect the efficiency of your program, and the correctness of your results.  </a:t>
            </a:r>
          </a:p>
          <a:p>
            <a:endParaRPr lang="en-US" dirty="0"/>
          </a:p>
          <a:p>
            <a:r>
              <a:rPr lang="en-US" dirty="0"/>
              <a:t>There are many algorithm paradigms to deal with these difficult computer design problems. (explain ... )</a:t>
            </a:r>
          </a:p>
        </p:txBody>
      </p:sp>
      <p:sp>
        <p:nvSpPr>
          <p:cNvPr id="4" name="Slide Number Placeholder 3"/>
          <p:cNvSpPr>
            <a:spLocks noGrp="1"/>
          </p:cNvSpPr>
          <p:nvPr>
            <p:ph type="sldNum" sz="quarter" idx="5"/>
          </p:nvPr>
        </p:nvSpPr>
        <p:spPr/>
        <p:txBody>
          <a:bodyPr/>
          <a:lstStyle/>
          <a:p>
            <a:fld id="{AAE100B7-F0F0-BA4B-98D9-DC51A8C921F3}" type="slidenum">
              <a:rPr lang="en-US" smtClean="0"/>
              <a:t>48</a:t>
            </a:fld>
            <a:endParaRPr lang="en-US"/>
          </a:p>
        </p:txBody>
      </p:sp>
    </p:spTree>
    <p:extLst>
      <p:ext uri="{BB962C8B-B14F-4D97-AF65-F5344CB8AC3E}">
        <p14:creationId xmlns:p14="http://schemas.microsoft.com/office/powerpoint/2010/main" val="35109265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defRPr/>
            </a:pPr>
            <a:r>
              <a:rPr lang="en-US" altLang="zh-TW" dirty="0">
                <a:solidFill>
                  <a:schemeClr val="accent5">
                    <a:lumMod val="75000"/>
                  </a:schemeClr>
                </a:solidFill>
              </a:rPr>
              <a:t>2</a:t>
            </a:r>
            <a:r>
              <a:rPr lang="en-US" altLang="zh-TW" baseline="30000" dirty="0">
                <a:solidFill>
                  <a:schemeClr val="accent5">
                    <a:lumMod val="75000"/>
                  </a:schemeClr>
                </a:solidFill>
              </a:rPr>
              <a:t>16</a:t>
            </a:r>
            <a:r>
              <a:rPr lang="en-US" altLang="zh-TW" dirty="0">
                <a:solidFill>
                  <a:schemeClr val="accent5">
                    <a:lumMod val="75000"/>
                  </a:schemeClr>
                </a:solidFill>
              </a:rPr>
              <a:t> = ( 2</a:t>
            </a:r>
            <a:r>
              <a:rPr lang="en-US" altLang="zh-TW" baseline="30000" dirty="0">
                <a:solidFill>
                  <a:schemeClr val="accent5">
                    <a:lumMod val="75000"/>
                  </a:schemeClr>
                </a:solidFill>
              </a:rPr>
              <a:t>8</a:t>
            </a:r>
            <a:r>
              <a:rPr lang="en-US" altLang="zh-TW" dirty="0">
                <a:solidFill>
                  <a:schemeClr val="accent5">
                    <a:lumMod val="75000"/>
                  </a:schemeClr>
                </a:solidFill>
              </a:rPr>
              <a:t> )</a:t>
            </a:r>
            <a:r>
              <a:rPr lang="en-US" altLang="zh-TW" baseline="30000" dirty="0">
                <a:solidFill>
                  <a:schemeClr val="accent5">
                    <a:lumMod val="75000"/>
                  </a:schemeClr>
                </a:solidFill>
              </a:rPr>
              <a:t>2</a:t>
            </a:r>
            <a:r>
              <a:rPr lang="en-US" altLang="zh-TW" dirty="0">
                <a:solidFill>
                  <a:schemeClr val="accent5">
                    <a:lumMod val="75000"/>
                  </a:schemeClr>
                </a:solidFill>
              </a:rPr>
              <a:t>		total 1 calculation</a:t>
            </a:r>
          </a:p>
          <a:p>
            <a:pPr lvl="1">
              <a:defRPr/>
            </a:pPr>
            <a:r>
              <a:rPr lang="en-US" altLang="zh-TW" dirty="0">
                <a:solidFill>
                  <a:schemeClr val="accent5">
                    <a:lumMod val="75000"/>
                  </a:schemeClr>
                </a:solidFill>
              </a:rPr>
              <a:t>2</a:t>
            </a:r>
            <a:r>
              <a:rPr lang="en-US" altLang="zh-TW" baseline="30000" dirty="0">
                <a:solidFill>
                  <a:schemeClr val="accent5">
                    <a:lumMod val="75000"/>
                  </a:schemeClr>
                </a:solidFill>
              </a:rPr>
              <a:t>8</a:t>
            </a:r>
            <a:r>
              <a:rPr lang="en-US" altLang="zh-TW" dirty="0">
                <a:solidFill>
                  <a:schemeClr val="accent5">
                    <a:lumMod val="75000"/>
                  </a:schemeClr>
                </a:solidFill>
              </a:rPr>
              <a:t>  = ( 2</a:t>
            </a:r>
            <a:r>
              <a:rPr lang="en-US" altLang="zh-TW" baseline="30000" dirty="0">
                <a:solidFill>
                  <a:schemeClr val="accent5">
                    <a:lumMod val="75000"/>
                  </a:schemeClr>
                </a:solidFill>
              </a:rPr>
              <a:t>4</a:t>
            </a:r>
            <a:r>
              <a:rPr lang="en-US" altLang="zh-TW" dirty="0">
                <a:solidFill>
                  <a:schemeClr val="accent5">
                    <a:lumMod val="75000"/>
                  </a:schemeClr>
                </a:solidFill>
              </a:rPr>
              <a:t> )</a:t>
            </a:r>
            <a:r>
              <a:rPr lang="en-US" altLang="zh-TW" baseline="30000" dirty="0">
                <a:solidFill>
                  <a:schemeClr val="accent5">
                    <a:lumMod val="75000"/>
                  </a:schemeClr>
                </a:solidFill>
              </a:rPr>
              <a:t>2</a:t>
            </a:r>
            <a:r>
              <a:rPr lang="en-US" altLang="zh-TW" dirty="0">
                <a:solidFill>
                  <a:schemeClr val="accent5">
                    <a:lumMod val="75000"/>
                  </a:schemeClr>
                </a:solidFill>
              </a:rPr>
              <a:t> 		total 1 calculation</a:t>
            </a:r>
          </a:p>
          <a:p>
            <a:pPr lvl="1">
              <a:defRPr/>
            </a:pPr>
            <a:r>
              <a:rPr lang="en-US" altLang="zh-TW" dirty="0">
                <a:solidFill>
                  <a:schemeClr val="accent5">
                    <a:lumMod val="75000"/>
                  </a:schemeClr>
                </a:solidFill>
              </a:rPr>
              <a:t>2</a:t>
            </a:r>
            <a:r>
              <a:rPr lang="en-US" altLang="zh-TW" baseline="30000" dirty="0">
                <a:solidFill>
                  <a:schemeClr val="accent5">
                    <a:lumMod val="75000"/>
                  </a:schemeClr>
                </a:solidFill>
              </a:rPr>
              <a:t>4</a:t>
            </a:r>
            <a:r>
              <a:rPr lang="en-US" altLang="zh-TW" dirty="0">
                <a:solidFill>
                  <a:schemeClr val="accent5">
                    <a:lumMod val="75000"/>
                  </a:schemeClr>
                </a:solidFill>
              </a:rPr>
              <a:t>  = ( 2</a:t>
            </a:r>
            <a:r>
              <a:rPr lang="en-US" altLang="zh-TW" baseline="30000" dirty="0">
                <a:solidFill>
                  <a:schemeClr val="accent5">
                    <a:lumMod val="75000"/>
                  </a:schemeClr>
                </a:solidFill>
              </a:rPr>
              <a:t>2</a:t>
            </a:r>
            <a:r>
              <a:rPr lang="en-US" altLang="zh-TW" dirty="0">
                <a:solidFill>
                  <a:schemeClr val="accent5">
                    <a:lumMod val="75000"/>
                  </a:schemeClr>
                </a:solidFill>
              </a:rPr>
              <a:t> )</a:t>
            </a:r>
            <a:r>
              <a:rPr lang="en-US" altLang="zh-TW" baseline="30000" dirty="0">
                <a:solidFill>
                  <a:schemeClr val="accent5">
                    <a:lumMod val="75000"/>
                  </a:schemeClr>
                </a:solidFill>
              </a:rPr>
              <a:t>2</a:t>
            </a:r>
            <a:r>
              <a:rPr lang="en-US" altLang="zh-TW" dirty="0">
                <a:solidFill>
                  <a:schemeClr val="accent5">
                    <a:lumMod val="75000"/>
                  </a:schemeClr>
                </a:solidFill>
              </a:rPr>
              <a:t> 		total 1 calculation</a:t>
            </a:r>
          </a:p>
          <a:p>
            <a:pPr lvl="1">
              <a:defRPr/>
            </a:pPr>
            <a:r>
              <a:rPr lang="en-US" altLang="zh-TW" dirty="0">
                <a:solidFill>
                  <a:schemeClr val="accent5">
                    <a:lumMod val="75000"/>
                  </a:schemeClr>
                </a:solidFill>
              </a:rPr>
              <a:t>2</a:t>
            </a:r>
            <a:r>
              <a:rPr lang="en-US" altLang="zh-TW" baseline="30000" dirty="0">
                <a:solidFill>
                  <a:schemeClr val="accent5">
                    <a:lumMod val="75000"/>
                  </a:schemeClr>
                </a:solidFill>
              </a:rPr>
              <a:t>2</a:t>
            </a:r>
            <a:r>
              <a:rPr lang="en-US" altLang="zh-TW" dirty="0">
                <a:solidFill>
                  <a:schemeClr val="accent5">
                    <a:lumMod val="75000"/>
                  </a:schemeClr>
                </a:solidFill>
              </a:rPr>
              <a:t>  = ( 2</a:t>
            </a:r>
            <a:r>
              <a:rPr lang="en-US" altLang="zh-TW" baseline="30000" dirty="0">
                <a:solidFill>
                  <a:schemeClr val="accent5">
                    <a:lumMod val="75000"/>
                  </a:schemeClr>
                </a:solidFill>
              </a:rPr>
              <a:t>1</a:t>
            </a:r>
            <a:r>
              <a:rPr lang="en-US" altLang="zh-TW" dirty="0">
                <a:solidFill>
                  <a:schemeClr val="accent5">
                    <a:lumMod val="75000"/>
                  </a:schemeClr>
                </a:solidFill>
              </a:rPr>
              <a:t> )</a:t>
            </a:r>
            <a:r>
              <a:rPr lang="en-US" altLang="zh-TW" baseline="30000" dirty="0">
                <a:solidFill>
                  <a:schemeClr val="accent5">
                    <a:lumMod val="75000"/>
                  </a:schemeClr>
                </a:solidFill>
              </a:rPr>
              <a:t>2</a:t>
            </a:r>
            <a:r>
              <a:rPr lang="en-US" altLang="zh-TW" dirty="0">
                <a:solidFill>
                  <a:schemeClr val="accent5">
                    <a:lumMod val="75000"/>
                  </a:schemeClr>
                </a:solidFill>
              </a:rPr>
              <a:t> 		total 1 calculation</a:t>
            </a:r>
          </a:p>
          <a:p>
            <a:pPr lvl="1">
              <a:defRPr/>
            </a:pPr>
            <a:r>
              <a:rPr lang="en-US" altLang="zh-TW" dirty="0">
                <a:solidFill>
                  <a:schemeClr val="accent5">
                    <a:lumMod val="75000"/>
                  </a:schemeClr>
                </a:solidFill>
              </a:rPr>
              <a:t>2</a:t>
            </a:r>
            <a:r>
              <a:rPr lang="en-US" altLang="zh-TW" baseline="30000" dirty="0">
                <a:solidFill>
                  <a:schemeClr val="accent5">
                    <a:lumMod val="75000"/>
                  </a:schemeClr>
                </a:solidFill>
              </a:rPr>
              <a:t>1</a:t>
            </a:r>
            <a:r>
              <a:rPr lang="en-US" altLang="zh-TW" dirty="0">
                <a:solidFill>
                  <a:schemeClr val="accent5">
                    <a:lumMod val="75000"/>
                  </a:schemeClr>
                </a:solidFill>
              </a:rPr>
              <a:t>  = ( 2</a:t>
            </a:r>
            <a:r>
              <a:rPr lang="en-US" altLang="zh-TW" baseline="30000" dirty="0">
                <a:solidFill>
                  <a:schemeClr val="accent5">
                    <a:lumMod val="75000"/>
                  </a:schemeClr>
                </a:solidFill>
              </a:rPr>
              <a:t>0</a:t>
            </a:r>
            <a:r>
              <a:rPr lang="en-US" altLang="zh-TW" dirty="0">
                <a:solidFill>
                  <a:schemeClr val="accent5">
                    <a:lumMod val="75000"/>
                  </a:schemeClr>
                </a:solidFill>
              </a:rPr>
              <a:t> ) 		total 1 calculation</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50</a:t>
            </a:fld>
            <a:endParaRPr lang="en-US"/>
          </a:p>
        </p:txBody>
      </p:sp>
    </p:spTree>
    <p:extLst>
      <p:ext uri="{BB962C8B-B14F-4D97-AF65-F5344CB8AC3E}">
        <p14:creationId xmlns:p14="http://schemas.microsoft.com/office/powerpoint/2010/main" val="1908915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scoring, there will a total of 100 points with a major part going to in class programming practice. We will have three "official" programming assignment each accounts for 20 points. There is no EXAM. I personally don't think it's a good idea to have an exam for programming. It's not something you can write down on a paper but the ability to find solutions based on your knowledge, skills, and internet. Do you ever see a person writing code and somebody say hey you can't use internet or reference manual? It's stupid. So, there is no EXAM. You need to write code in order to learn programming.</a:t>
            </a:r>
          </a:p>
          <a:p>
            <a:r>
              <a:rPr lang="en-US" dirty="0"/>
              <a:t>For me, being able to find the solution from the right sources is actually more important.</a:t>
            </a:r>
          </a:p>
          <a:p>
            <a:endParaRPr lang="en-US" dirty="0"/>
          </a:p>
          <a:p>
            <a:r>
              <a:rPr lang="en-US" dirty="0"/>
              <a:t>Of course, there shouldn’t be any cheating especially in the assignment. You cannot copy the solution from others or from your friends. Every body has his or her own coding style and convention, right? You may name a variable in a way that is completely different from others or structure your code in your own taste. It's easy to find someone cheating if you just copy and paste solutions from somewhere.</a:t>
            </a:r>
          </a:p>
        </p:txBody>
      </p:sp>
      <p:sp>
        <p:nvSpPr>
          <p:cNvPr id="4" name="Slide Number Placeholder 3"/>
          <p:cNvSpPr>
            <a:spLocks noGrp="1"/>
          </p:cNvSpPr>
          <p:nvPr>
            <p:ph type="sldNum" sz="quarter" idx="5"/>
          </p:nvPr>
        </p:nvSpPr>
        <p:spPr/>
        <p:txBody>
          <a:bodyPr/>
          <a:lstStyle/>
          <a:p>
            <a:fld id="{AAE100B7-F0F0-BA4B-98D9-DC51A8C921F3}" type="slidenum">
              <a:rPr lang="en-US" smtClean="0"/>
              <a:t>5</a:t>
            </a:fld>
            <a:endParaRPr lang="en-US"/>
          </a:p>
        </p:txBody>
      </p:sp>
    </p:spTree>
    <p:extLst>
      <p:ext uri="{BB962C8B-B14F-4D97-AF65-F5344CB8AC3E}">
        <p14:creationId xmlns:p14="http://schemas.microsoft.com/office/powerpoint/2010/main" val="10709529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2A282631-5219-4462-A67A-CFFA5F368437}" type="slidenum">
              <a:rPr lang="en-US" altLang="zh-TW"/>
              <a:pPr/>
              <a:t>51</a:t>
            </a:fld>
            <a:endParaRPr lang="en-US" altLang="zh-TW"/>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r>
              <a:rPr lang="en-US" altLang="zh-TW" dirty="0"/>
              <a:t>…</a:t>
            </a:r>
          </a:p>
          <a:p>
            <a:pPr eaLnBrk="1" hangingPunct="1"/>
            <a:r>
              <a:rPr lang="en-US" altLang="zh-TW" dirty="0"/>
              <a:t>This is really important. Everything marked in red has very high chance to show up in the exam.</a:t>
            </a:r>
            <a:endParaRPr lang="zh-TW" altLang="zh-TW" dirty="0"/>
          </a:p>
        </p:txBody>
      </p:sp>
    </p:spTree>
    <p:extLst>
      <p:ext uri="{BB962C8B-B14F-4D97-AF65-F5344CB8AC3E}">
        <p14:creationId xmlns:p14="http://schemas.microsoft.com/office/powerpoint/2010/main" val="28123666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 we want to pursue here is performance. And the most important performance people care a lot is the runtime performance. the execution time of your program and algorithms. The elapsed time after I hit the button until I see the result. </a:t>
            </a:r>
          </a:p>
          <a:p>
            <a:endParaRPr lang="en-US" dirty="0"/>
          </a:p>
          <a:p>
            <a:r>
              <a:rPr lang="en-US" dirty="0"/>
              <a:t>To understand the runtime performance, you need to know how to analyze the time complexity of your algorithm, or the efficiency of your algorithm. In algorithm theory, we typically use big O worst case analysis. Mathematically, It is the "closest upper bound" of the runtime with respect to the input size N. For example, if your algorithm simply takes a linear scan over all input data, we say the complexity is O(N). of course you can also say it as O(N^2) but we care the "minimum upper bound", the "closest upper bound" to cover the complexity of your algorithm. (</a:t>
            </a:r>
            <a:r>
              <a:rPr lang="en-US" dirty="0" err="1"/>
              <a:t>queestion</a:t>
            </a:r>
            <a:r>
              <a:rPr lang="en-US" dirty="0"/>
              <a:t>: what is the time complexity of the refined ..)</a:t>
            </a:r>
          </a:p>
          <a:p>
            <a:endParaRPr lang="en-US" dirty="0"/>
          </a:p>
          <a:p>
            <a:r>
              <a:rPr lang="en-US" dirty="0"/>
              <a:t>But, this seems mythical. It doesn't </a:t>
            </a:r>
            <a:r>
              <a:rPr lang="en-US" dirty="0" err="1"/>
              <a:t>acutally</a:t>
            </a:r>
            <a:r>
              <a:rPr lang="en-US" dirty="0"/>
              <a:t> give us the runtime value of an algorithm even though it might be just an approximation. So in this course, we will use "..."</a:t>
            </a:r>
          </a:p>
        </p:txBody>
      </p:sp>
      <p:sp>
        <p:nvSpPr>
          <p:cNvPr id="4" name="Slide Number Placeholder 3"/>
          <p:cNvSpPr>
            <a:spLocks noGrp="1"/>
          </p:cNvSpPr>
          <p:nvPr>
            <p:ph type="sldNum" sz="quarter" idx="5"/>
          </p:nvPr>
        </p:nvSpPr>
        <p:spPr/>
        <p:txBody>
          <a:bodyPr/>
          <a:lstStyle/>
          <a:p>
            <a:fld id="{AAE100B7-F0F0-BA4B-98D9-DC51A8C921F3}" type="slidenum">
              <a:rPr lang="en-US" smtClean="0"/>
              <a:t>52</a:t>
            </a:fld>
            <a:endParaRPr lang="en-US"/>
          </a:p>
        </p:txBody>
      </p:sp>
    </p:spTree>
    <p:extLst>
      <p:ext uri="{BB962C8B-B14F-4D97-AF65-F5344CB8AC3E}">
        <p14:creationId xmlns:p14="http://schemas.microsoft.com/office/powerpoint/2010/main" val="4138901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empirical analysis has two parts: first you need to know the big O complexity of your algorithm with respect to an input size N.</a:t>
            </a:r>
          </a:p>
        </p:txBody>
      </p:sp>
      <p:sp>
        <p:nvSpPr>
          <p:cNvPr id="4" name="Slide Number Placeholder 3"/>
          <p:cNvSpPr>
            <a:spLocks noGrp="1"/>
          </p:cNvSpPr>
          <p:nvPr>
            <p:ph type="sldNum" sz="quarter" idx="5"/>
          </p:nvPr>
        </p:nvSpPr>
        <p:spPr/>
        <p:txBody>
          <a:bodyPr/>
          <a:lstStyle/>
          <a:p>
            <a:fld id="{AAE100B7-F0F0-BA4B-98D9-DC51A8C921F3}" type="slidenum">
              <a:rPr lang="en-US" smtClean="0"/>
              <a:t>53</a:t>
            </a:fld>
            <a:endParaRPr lang="en-US"/>
          </a:p>
        </p:txBody>
      </p:sp>
    </p:spTree>
    <p:extLst>
      <p:ext uri="{BB962C8B-B14F-4D97-AF65-F5344CB8AC3E}">
        <p14:creationId xmlns:p14="http://schemas.microsoft.com/office/powerpoint/2010/main" val="4605786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some examples of this empirical analysis.</a:t>
            </a:r>
          </a:p>
        </p:txBody>
      </p:sp>
      <p:sp>
        <p:nvSpPr>
          <p:cNvPr id="4" name="Slide Number Placeholder 3"/>
          <p:cNvSpPr>
            <a:spLocks noGrp="1"/>
          </p:cNvSpPr>
          <p:nvPr>
            <p:ph type="sldNum" sz="quarter" idx="5"/>
          </p:nvPr>
        </p:nvSpPr>
        <p:spPr/>
        <p:txBody>
          <a:bodyPr/>
          <a:lstStyle/>
          <a:p>
            <a:fld id="{AAE100B7-F0F0-BA4B-98D9-DC51A8C921F3}" type="slidenum">
              <a:rPr lang="en-US" smtClean="0"/>
              <a:t>54</a:t>
            </a:fld>
            <a:endParaRPr lang="en-US"/>
          </a:p>
        </p:txBody>
      </p:sp>
    </p:spTree>
    <p:extLst>
      <p:ext uri="{BB962C8B-B14F-4D97-AF65-F5344CB8AC3E}">
        <p14:creationId xmlns:p14="http://schemas.microsoft.com/office/powerpoint/2010/main" val="37469203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Logic synthesis is actually an optimization.</a:t>
            </a:r>
          </a:p>
        </p:txBody>
      </p:sp>
      <p:sp>
        <p:nvSpPr>
          <p:cNvPr id="4" name="Slide Number Placeholder 3"/>
          <p:cNvSpPr>
            <a:spLocks noGrp="1"/>
          </p:cNvSpPr>
          <p:nvPr>
            <p:ph type="sldNum" sz="quarter" idx="5"/>
          </p:nvPr>
        </p:nvSpPr>
        <p:spPr/>
        <p:txBody>
          <a:bodyPr/>
          <a:lstStyle/>
          <a:p>
            <a:fld id="{AAE100B7-F0F0-BA4B-98D9-DC51A8C921F3}" type="slidenum">
              <a:rPr lang="en-US" smtClean="0"/>
              <a:t>58</a:t>
            </a:fld>
            <a:endParaRPr lang="en-US"/>
          </a:p>
        </p:txBody>
      </p:sp>
    </p:spTree>
    <p:extLst>
      <p:ext uri="{BB962C8B-B14F-4D97-AF65-F5344CB8AC3E}">
        <p14:creationId xmlns:p14="http://schemas.microsoft.com/office/powerpoint/2010/main" val="433835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r>
              <a:rPr lang="en-US" dirty="0" err="1"/>
              <a:t>book.In</a:t>
            </a:r>
            <a:r>
              <a:rPr lang="en-US" dirty="0"/>
              <a:t> this class, you don’t need a reference book. Slides will be available to the GitHub and are quite enough. Like I said, the most important materials are the programming practice questions we are going to do in each class.</a:t>
            </a:r>
          </a:p>
        </p:txBody>
      </p:sp>
      <p:sp>
        <p:nvSpPr>
          <p:cNvPr id="4" name="Slide Number Placeholder 3"/>
          <p:cNvSpPr>
            <a:spLocks noGrp="1"/>
          </p:cNvSpPr>
          <p:nvPr>
            <p:ph type="sldNum" sz="quarter" idx="5"/>
          </p:nvPr>
        </p:nvSpPr>
        <p:spPr/>
        <p:txBody>
          <a:bodyPr/>
          <a:lstStyle/>
          <a:p>
            <a:fld id="{AAE100B7-F0F0-BA4B-98D9-DC51A8C921F3}" type="slidenum">
              <a:rPr lang="en-US" smtClean="0"/>
              <a:t>6</a:t>
            </a:fld>
            <a:endParaRPr lang="en-US"/>
          </a:p>
        </p:txBody>
      </p:sp>
    </p:spTree>
    <p:extLst>
      <p:ext uri="{BB962C8B-B14F-4D97-AF65-F5344CB8AC3E}">
        <p14:creationId xmlns:p14="http://schemas.microsoft.com/office/powerpoint/2010/main" val="3135042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Philosophy of the class. This class is going to focus on software programming a lot, with applications on solving computer design problems. At the same time, we want you to become a good programmer. A good programmer means a lot. It is not just writing fast code with good algorithms and efficient data structure, but also the ability to let people use, read, and reproduce your idea. If you want to become a good programmer, you can't just sit in front of your own editor and write code, you must work with other. You have to see how others code and structure their software, right? It's just like learning a new language. If you don't speak with a native speaker, you are not going to make it. So, we will do code review and refactor for most of the programming practice questions. In the first version of your code, it might look very ugly and inefficient. Now you need to take a look at others solutions and see if there are something you can learn from. This is the essence of becoming a good programmer.</a:t>
            </a:r>
          </a:p>
          <a:p>
            <a:endParaRPr lang="en-US" dirty="0"/>
          </a:p>
          <a:p>
            <a:r>
              <a:rPr lang="en-US" dirty="0"/>
              <a:t>So, this class is definitely not going to trouble you with ... (articulate the following items)</a:t>
            </a:r>
          </a:p>
        </p:txBody>
      </p:sp>
      <p:sp>
        <p:nvSpPr>
          <p:cNvPr id="4" name="Slide Number Placeholder 3"/>
          <p:cNvSpPr>
            <a:spLocks noGrp="1"/>
          </p:cNvSpPr>
          <p:nvPr>
            <p:ph type="sldNum" sz="quarter" idx="5"/>
          </p:nvPr>
        </p:nvSpPr>
        <p:spPr/>
        <p:txBody>
          <a:bodyPr/>
          <a:lstStyle/>
          <a:p>
            <a:fld id="{AAE100B7-F0F0-BA4B-98D9-DC51A8C921F3}" type="slidenum">
              <a:rPr lang="en-US" smtClean="0"/>
              <a:t>7</a:t>
            </a:fld>
            <a:endParaRPr lang="en-US"/>
          </a:p>
        </p:txBody>
      </p:sp>
    </p:spTree>
    <p:extLst>
      <p:ext uri="{BB962C8B-B14F-4D97-AF65-F5344CB8AC3E}">
        <p14:creationId xmlns:p14="http://schemas.microsoft.com/office/powerpoint/2010/main" val="559004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this happen, each class is organized to two parts. First part will be a normal lecture, you know, cover some essential concepts, algorithm, data structures, and computer design problems and applications. Second part will be programming practice. I will design relevant questions to these concepts as programming practice. You will need to work on those questions, write code, and apply the class knowledge to the actual implementation. Then we will do code review and refactor together. We will learn from code.</a:t>
            </a:r>
          </a:p>
          <a:p>
            <a:endParaRPr lang="en-US" dirty="0"/>
          </a:p>
          <a:p>
            <a:r>
              <a:rPr lang="en-US" dirty="0"/>
              <a:t>So, we will start from the very basic stuff and then move up to those topics commonly used in computer designs. We will spend time on learning important data structure and algorithms. ...</a:t>
            </a:r>
          </a:p>
          <a:p>
            <a:endParaRPr lang="en-US" dirty="0"/>
          </a:p>
          <a:p>
            <a:r>
              <a:rPr lang="en-US" dirty="0"/>
              <a:t>We will solve real-world computer design problems using C++, including circuit partition, ...</a:t>
            </a:r>
          </a:p>
        </p:txBody>
      </p:sp>
      <p:sp>
        <p:nvSpPr>
          <p:cNvPr id="4" name="Slide Number Placeholder 3"/>
          <p:cNvSpPr>
            <a:spLocks noGrp="1"/>
          </p:cNvSpPr>
          <p:nvPr>
            <p:ph type="sldNum" sz="quarter" idx="5"/>
          </p:nvPr>
        </p:nvSpPr>
        <p:spPr/>
        <p:txBody>
          <a:bodyPr/>
          <a:lstStyle/>
          <a:p>
            <a:fld id="{AAE100B7-F0F0-BA4B-98D9-DC51A8C921F3}" type="slidenum">
              <a:rPr lang="en-US" smtClean="0"/>
              <a:t>8</a:t>
            </a:fld>
            <a:endParaRPr lang="en-US"/>
          </a:p>
        </p:txBody>
      </p:sp>
    </p:spTree>
    <p:extLst>
      <p:ext uri="{BB962C8B-B14F-4D97-AF65-F5344CB8AC3E}">
        <p14:creationId xmlns:p14="http://schemas.microsoft.com/office/powerpoint/2010/main" val="956003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environment will be on </a:t>
            </a:r>
            <a:r>
              <a:rPr lang="en-US" dirty="0" err="1"/>
              <a:t>utah</a:t>
            </a:r>
            <a:r>
              <a:rPr lang="en-US" dirty="0"/>
              <a:t> CADE machine. ...</a:t>
            </a:r>
          </a:p>
        </p:txBody>
      </p:sp>
      <p:sp>
        <p:nvSpPr>
          <p:cNvPr id="4" name="Slide Number Placeholder 3"/>
          <p:cNvSpPr>
            <a:spLocks noGrp="1"/>
          </p:cNvSpPr>
          <p:nvPr>
            <p:ph type="sldNum" sz="quarter" idx="5"/>
          </p:nvPr>
        </p:nvSpPr>
        <p:spPr/>
        <p:txBody>
          <a:bodyPr/>
          <a:lstStyle/>
          <a:p>
            <a:fld id="{AAE100B7-F0F0-BA4B-98D9-DC51A8C921F3}" type="slidenum">
              <a:rPr lang="en-US" smtClean="0"/>
              <a:t>9</a:t>
            </a:fld>
            <a:endParaRPr lang="en-US"/>
          </a:p>
        </p:txBody>
      </p:sp>
    </p:spTree>
    <p:extLst>
      <p:ext uri="{BB962C8B-B14F-4D97-AF65-F5344CB8AC3E}">
        <p14:creationId xmlns:p14="http://schemas.microsoft.com/office/powerpoint/2010/main" val="1786185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1/8/20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9"/>
          <p:cNvSpPr>
            <a:spLocks noGrp="1" noChangeArrowheads="1"/>
          </p:cNvSpPr>
          <p:nvPr>
            <p:ph type="sldNum" sz="quarter" idx="12"/>
          </p:nvPr>
        </p:nvSpPr>
        <p:spPr>
          <a:ln/>
        </p:spPr>
        <p:txBody>
          <a:bodyPr/>
          <a:lstStyle>
            <a:lvl1pPr>
              <a:defRPr/>
            </a:lvl1pPr>
          </a:lstStyle>
          <a:p>
            <a:pPr>
              <a:defRPr/>
            </a:pPr>
            <a:fld id="{F1960077-8DEA-41E1-88D1-BFE7E9CCAEDB}" type="slidenum">
              <a:rPr lang="en-US" altLang="zh-TW"/>
              <a:pPr>
                <a:defRPr/>
              </a:pPr>
              <a:t>‹#›</a:t>
            </a:fld>
            <a:endParaRPr lang="en-US" altLang="zh-TW"/>
          </a:p>
        </p:txBody>
      </p:sp>
    </p:spTree>
    <p:extLst>
      <p:ext uri="{BB962C8B-B14F-4D97-AF65-F5344CB8AC3E}">
        <p14:creationId xmlns:p14="http://schemas.microsoft.com/office/powerpoint/2010/main" val="29496150"/>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1/8/20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1/8/20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1/8/20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1/8/20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1/8/20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1/8/20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1/8/20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1/8/20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4.emf"/><Relationship Id="rId4"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tsung-wei-huang/ece596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regulations.utah.edu/academics/6-400.php"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52.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51.emf"/><Relationship Id="rId4" Type="http://schemas.openxmlformats.org/officeDocument/2006/relationships/oleObject" Target="../embeddings/oleObject3.bin"/></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cade.utah.edu/"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688058"/>
            <a:ext cx="7980533" cy="2221397"/>
          </a:xfrm>
        </p:spPr>
        <p:txBody>
          <a:bodyPr/>
          <a:lstStyle/>
          <a:p>
            <a:r>
              <a:rPr lang="en-US" sz="4800" dirty="0"/>
              <a:t>Lecture 1: Introduction to Computer Design Problems</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8DA2E2-788E-864A-899C-939AD5661413}"/>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A3349A45-517F-FC43-950E-F69F4A83E064}"/>
              </a:ext>
            </a:extLst>
          </p:cNvPr>
          <p:cNvSpPr>
            <a:spLocks noGrp="1"/>
          </p:cNvSpPr>
          <p:nvPr>
            <p:ph type="title"/>
          </p:nvPr>
        </p:nvSpPr>
        <p:spPr/>
        <p:txBody>
          <a:bodyPr/>
          <a:lstStyle/>
          <a:p>
            <a:r>
              <a:rPr lang="en-US" dirty="0"/>
              <a:t>Login using </a:t>
            </a:r>
            <a:r>
              <a:rPr lang="en-US" dirty="0" err="1"/>
              <a:t>NoMachine</a:t>
            </a:r>
            <a:endParaRPr lang="en-US" dirty="0"/>
          </a:p>
        </p:txBody>
      </p:sp>
      <p:sp>
        <p:nvSpPr>
          <p:cNvPr id="4" name="Content Placeholder 3">
            <a:extLst>
              <a:ext uri="{FF2B5EF4-FFF2-40B4-BE49-F238E27FC236}">
                <a16:creationId xmlns:a16="http://schemas.microsoft.com/office/drawing/2014/main" id="{2EEE2E4D-8BF1-0445-8E04-D5BC8B1DB6BC}"/>
              </a:ext>
            </a:extLst>
          </p:cNvPr>
          <p:cNvSpPr>
            <a:spLocks noGrp="1"/>
          </p:cNvSpPr>
          <p:nvPr>
            <p:ph idx="1"/>
          </p:nvPr>
        </p:nvSpPr>
        <p:spPr>
          <a:xfrm>
            <a:off x="628650" y="1295944"/>
            <a:ext cx="7886700" cy="5078672"/>
          </a:xfrm>
        </p:spPr>
        <p:txBody>
          <a:bodyPr/>
          <a:lstStyle/>
          <a:p>
            <a:pPr marL="0" indent="0">
              <a:buNone/>
            </a:pPr>
            <a:r>
              <a:rPr lang="en-US" dirty="0"/>
              <a:t>Demo</a:t>
            </a:r>
          </a:p>
        </p:txBody>
      </p:sp>
    </p:spTree>
    <p:extLst>
      <p:ext uri="{BB962C8B-B14F-4D97-AF65-F5344CB8AC3E}">
        <p14:creationId xmlns:p14="http://schemas.microsoft.com/office/powerpoint/2010/main" val="97853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DC45ED-25AF-D046-8633-539DE26E160D}"/>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8E9364B6-E7CF-8A47-AF5F-AFFFF7AE03BD}"/>
              </a:ext>
            </a:extLst>
          </p:cNvPr>
          <p:cNvSpPr>
            <a:spLocks noGrp="1"/>
          </p:cNvSpPr>
          <p:nvPr>
            <p:ph type="title"/>
          </p:nvPr>
        </p:nvSpPr>
        <p:spPr/>
        <p:txBody>
          <a:bodyPr/>
          <a:lstStyle/>
          <a:p>
            <a:r>
              <a:rPr lang="en-US" dirty="0"/>
              <a:t>Software Engineer Job Landscape</a:t>
            </a:r>
          </a:p>
        </p:txBody>
      </p:sp>
      <p:pic>
        <p:nvPicPr>
          <p:cNvPr id="6" name="Picture 5">
            <a:extLst>
              <a:ext uri="{FF2B5EF4-FFF2-40B4-BE49-F238E27FC236}">
                <a16:creationId xmlns:a16="http://schemas.microsoft.com/office/drawing/2014/main" id="{84A10DE4-658E-EE40-A3DD-59A8E55B25EB}"/>
              </a:ext>
            </a:extLst>
          </p:cNvPr>
          <p:cNvPicPr>
            <a:picLocks noChangeAspect="1"/>
          </p:cNvPicPr>
          <p:nvPr/>
        </p:nvPicPr>
        <p:blipFill>
          <a:blip r:embed="rId3"/>
          <a:stretch>
            <a:fillRect/>
          </a:stretch>
        </p:blipFill>
        <p:spPr>
          <a:xfrm>
            <a:off x="0" y="1246661"/>
            <a:ext cx="9144000" cy="5127955"/>
          </a:xfrm>
          <a:prstGeom prst="rect">
            <a:avLst/>
          </a:prstGeom>
        </p:spPr>
      </p:pic>
    </p:spTree>
    <p:extLst>
      <p:ext uri="{BB962C8B-B14F-4D97-AF65-F5344CB8AC3E}">
        <p14:creationId xmlns:p14="http://schemas.microsoft.com/office/powerpoint/2010/main" val="49065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33C1BE-7D7E-AD41-AB14-62411C72E5A1}"/>
              </a:ext>
            </a:extLst>
          </p:cNvPr>
          <p:cNvSpPr>
            <a:spLocks noGrp="1"/>
          </p:cNvSpPr>
          <p:nvPr>
            <p:ph type="sldNum" sz="quarter" idx="12"/>
          </p:nvPr>
        </p:nvSpPr>
        <p:spPr>
          <a:xfrm>
            <a:off x="6899555" y="6374616"/>
            <a:ext cx="2133600" cy="365125"/>
          </a:xfrm>
          <a:prstGeom prst="rect">
            <a:avLst/>
          </a:prstGeom>
        </p:spPr>
        <p:txBody>
          <a:bodyPr anchor="ctr">
            <a:normAutofit/>
          </a:bodyPr>
          <a:lstStyle/>
          <a:p>
            <a:pPr>
              <a:spcAft>
                <a:spcPts val="600"/>
              </a:spcAft>
            </a:pPr>
            <a:fld id="{4E77BC79-9480-1042-96E1-82B94DA0811E}" type="slidenum">
              <a:rPr lang="en-US" smtClean="0"/>
              <a:pPr>
                <a:spcAft>
                  <a:spcPts val="600"/>
                </a:spcAft>
              </a:pPr>
              <a:t>12</a:t>
            </a:fld>
            <a:endParaRPr lang="en-US"/>
          </a:p>
        </p:txBody>
      </p:sp>
      <p:sp>
        <p:nvSpPr>
          <p:cNvPr id="3" name="Title 2">
            <a:extLst>
              <a:ext uri="{FF2B5EF4-FFF2-40B4-BE49-F238E27FC236}">
                <a16:creationId xmlns:a16="http://schemas.microsoft.com/office/drawing/2014/main" id="{4E2DC561-87A9-7145-BA57-DF6338DBFB35}"/>
              </a:ext>
            </a:extLst>
          </p:cNvPr>
          <p:cNvSpPr>
            <a:spLocks noGrp="1"/>
          </p:cNvSpPr>
          <p:nvPr>
            <p:ph type="title"/>
          </p:nvPr>
        </p:nvSpPr>
        <p:spPr>
          <a:xfrm>
            <a:off x="628650" y="157302"/>
            <a:ext cx="7886700" cy="964910"/>
          </a:xfrm>
          <a:prstGeom prst="rect">
            <a:avLst/>
          </a:prstGeom>
        </p:spPr>
        <p:txBody>
          <a:bodyPr anchor="ctr">
            <a:normAutofit/>
          </a:bodyPr>
          <a:lstStyle/>
          <a:p>
            <a:r>
              <a:rPr lang="en-US" dirty="0"/>
              <a:t>Top 10 Programming Languages</a:t>
            </a:r>
          </a:p>
        </p:txBody>
      </p:sp>
      <p:pic>
        <p:nvPicPr>
          <p:cNvPr id="5" name="Picture 4">
            <a:extLst>
              <a:ext uri="{FF2B5EF4-FFF2-40B4-BE49-F238E27FC236}">
                <a16:creationId xmlns:a16="http://schemas.microsoft.com/office/drawing/2014/main" id="{949DC6BE-2F7E-7A45-A935-FA05370D86F3}"/>
              </a:ext>
            </a:extLst>
          </p:cNvPr>
          <p:cNvPicPr>
            <a:picLocks noChangeAspect="1"/>
          </p:cNvPicPr>
          <p:nvPr/>
        </p:nvPicPr>
        <p:blipFill>
          <a:blip r:embed="rId3"/>
          <a:stretch>
            <a:fillRect/>
          </a:stretch>
        </p:blipFill>
        <p:spPr>
          <a:xfrm>
            <a:off x="628650" y="1358187"/>
            <a:ext cx="7886700" cy="4534852"/>
          </a:xfrm>
          <a:prstGeom prst="rect">
            <a:avLst/>
          </a:prstGeom>
          <a:noFill/>
        </p:spPr>
      </p:pic>
    </p:spTree>
    <p:extLst>
      <p:ext uri="{BB962C8B-B14F-4D97-AF65-F5344CB8AC3E}">
        <p14:creationId xmlns:p14="http://schemas.microsoft.com/office/powerpoint/2010/main" val="572995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3F5C51-BEA6-0B4C-BB05-CFD11D3EAB84}"/>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48C64CF8-BCF2-5F40-A2CC-8B17AAB03115}"/>
              </a:ext>
            </a:extLst>
          </p:cNvPr>
          <p:cNvSpPr>
            <a:spLocks noGrp="1"/>
          </p:cNvSpPr>
          <p:nvPr>
            <p:ph type="title"/>
          </p:nvPr>
        </p:nvSpPr>
        <p:spPr/>
        <p:txBody>
          <a:bodyPr/>
          <a:lstStyle/>
          <a:p>
            <a:r>
              <a:rPr lang="en-US" dirty="0"/>
              <a:t>Targeted Programming Language</a:t>
            </a:r>
          </a:p>
        </p:txBody>
      </p:sp>
      <p:sp>
        <p:nvSpPr>
          <p:cNvPr id="4" name="Content Placeholder 3">
            <a:extLst>
              <a:ext uri="{FF2B5EF4-FFF2-40B4-BE49-F238E27FC236}">
                <a16:creationId xmlns:a16="http://schemas.microsoft.com/office/drawing/2014/main" id="{4E074584-DC86-BE45-8940-6B6B8FC30F71}"/>
              </a:ext>
            </a:extLst>
          </p:cNvPr>
          <p:cNvSpPr>
            <a:spLocks noGrp="1"/>
          </p:cNvSpPr>
          <p:nvPr>
            <p:ph idx="1"/>
          </p:nvPr>
        </p:nvSpPr>
        <p:spPr/>
        <p:txBody>
          <a:bodyPr/>
          <a:lstStyle/>
          <a:p>
            <a:r>
              <a:rPr lang="en-US" dirty="0"/>
              <a:t>We will be using C++ most of the time</a:t>
            </a:r>
          </a:p>
          <a:p>
            <a:pPr lvl="1"/>
            <a:r>
              <a:rPr lang="en-US" dirty="0"/>
              <a:t>Most large-scale problems are written in C/C++</a:t>
            </a:r>
          </a:p>
          <a:p>
            <a:pPr lvl="1"/>
            <a:r>
              <a:rPr lang="en-US" dirty="0"/>
              <a:t>Most AI backend engines are written in C/C++</a:t>
            </a:r>
          </a:p>
          <a:p>
            <a:pPr lvl="1"/>
            <a:r>
              <a:rPr lang="en-US" dirty="0"/>
              <a:t>Most performance-critical blocks are written in C/C++</a:t>
            </a:r>
          </a:p>
          <a:p>
            <a:r>
              <a:rPr lang="en-US" dirty="0"/>
              <a:t>C++ is advantageous in</a:t>
            </a:r>
          </a:p>
          <a:p>
            <a:pPr lvl="1"/>
            <a:r>
              <a:rPr lang="en-US" dirty="0"/>
              <a:t>Being both high-level and low-level</a:t>
            </a:r>
          </a:p>
          <a:p>
            <a:pPr lvl="1"/>
            <a:r>
              <a:rPr lang="en-US" dirty="0"/>
              <a:t>Linking to hardware and computer architecture</a:t>
            </a:r>
          </a:p>
          <a:p>
            <a:pPr lvl="1"/>
            <a:r>
              <a:rPr lang="en-US" dirty="0"/>
              <a:t>Understanding memory hierarchy and cache effect</a:t>
            </a:r>
          </a:p>
          <a:p>
            <a:endParaRPr lang="en-US" dirty="0"/>
          </a:p>
          <a:p>
            <a:pPr lvl="1"/>
            <a:endParaRPr lang="en-US" dirty="0"/>
          </a:p>
          <a:p>
            <a:endParaRPr lang="en-US" dirty="0"/>
          </a:p>
          <a:p>
            <a:pPr lvl="1"/>
            <a:endParaRPr lang="en-US" dirty="0"/>
          </a:p>
          <a:p>
            <a:endParaRPr lang="en-US" dirty="0"/>
          </a:p>
        </p:txBody>
      </p:sp>
    </p:spTree>
    <p:extLst>
      <p:ext uri="{BB962C8B-B14F-4D97-AF65-F5344CB8AC3E}">
        <p14:creationId xmlns:p14="http://schemas.microsoft.com/office/powerpoint/2010/main" val="2097893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5"/>
          <p:cNvSpPr>
            <a:spLocks noGrp="1"/>
          </p:cNvSpPr>
          <p:nvPr>
            <p:ph type="sldNum" sz="quarter" idx="12"/>
          </p:nvPr>
        </p:nvSpPr>
        <p:spPr>
          <a:noFill/>
        </p:spPr>
        <p:txBody>
          <a:bodyPr/>
          <a:lstStyle/>
          <a:p>
            <a:fld id="{A8455D9E-1031-4BDD-85C8-B1A4E9209B28}" type="slidenum">
              <a:rPr lang="en-US" altLang="zh-TW" smtClean="0"/>
              <a:pPr/>
              <a:t>14</a:t>
            </a:fld>
            <a:endParaRPr lang="en-US" altLang="zh-TW"/>
          </a:p>
        </p:txBody>
      </p:sp>
      <p:sp>
        <p:nvSpPr>
          <p:cNvPr id="2" name="Content Placeholder 1">
            <a:extLst>
              <a:ext uri="{FF2B5EF4-FFF2-40B4-BE49-F238E27FC236}">
                <a16:creationId xmlns:a16="http://schemas.microsoft.com/office/drawing/2014/main" id="{F256B4D2-ACB1-624D-AC17-D67B52222656}"/>
              </a:ext>
            </a:extLst>
          </p:cNvPr>
          <p:cNvSpPr>
            <a:spLocks noGrp="1"/>
          </p:cNvSpPr>
          <p:nvPr>
            <p:ph idx="1"/>
          </p:nvPr>
        </p:nvSpPr>
        <p:spPr>
          <a:xfrm>
            <a:off x="457200" y="2313708"/>
            <a:ext cx="8229600" cy="2473037"/>
          </a:xfrm>
        </p:spPr>
        <p:txBody>
          <a:bodyPr>
            <a:normAutofit/>
          </a:bodyPr>
          <a:lstStyle/>
          <a:p>
            <a:pPr marL="0" indent="0" algn="ctr">
              <a:buNone/>
            </a:pPr>
            <a:r>
              <a:rPr lang="en-US" sz="4400" b="1" i="1" dirty="0"/>
              <a:t>What are computer design problems?</a:t>
            </a:r>
          </a:p>
        </p:txBody>
      </p:sp>
    </p:spTree>
    <p:extLst>
      <p:ext uri="{BB962C8B-B14F-4D97-AF65-F5344CB8AC3E}">
        <p14:creationId xmlns:p14="http://schemas.microsoft.com/office/powerpoint/2010/main" val="1712334586"/>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1F2A7C-16FE-7049-AC5C-D80866BF2172}"/>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CDECDBE8-DAD6-9348-B071-60E4AE4510BF}"/>
              </a:ext>
            </a:extLst>
          </p:cNvPr>
          <p:cNvSpPr>
            <a:spLocks noGrp="1"/>
          </p:cNvSpPr>
          <p:nvPr>
            <p:ph type="title"/>
          </p:nvPr>
        </p:nvSpPr>
        <p:spPr/>
        <p:txBody>
          <a:bodyPr/>
          <a:lstStyle/>
          <a:p>
            <a:r>
              <a:rPr lang="en-US" dirty="0"/>
              <a:t>System Design Lifecycle</a:t>
            </a:r>
          </a:p>
        </p:txBody>
      </p:sp>
      <p:pic>
        <p:nvPicPr>
          <p:cNvPr id="5" name="Picture 3">
            <a:extLst>
              <a:ext uri="{FF2B5EF4-FFF2-40B4-BE49-F238E27FC236}">
                <a16:creationId xmlns:a16="http://schemas.microsoft.com/office/drawing/2014/main" id="{28A95411-3AB2-6F4B-97B4-E5327203284E}"/>
              </a:ext>
            </a:extLst>
          </p:cNvPr>
          <p:cNvPicPr>
            <a:picLocks noChangeAspect="1" noChangeArrowheads="1"/>
          </p:cNvPicPr>
          <p:nvPr/>
        </p:nvPicPr>
        <p:blipFill>
          <a:blip r:embed="rId3" cstate="print"/>
          <a:srcRect/>
          <a:stretch>
            <a:fillRect/>
          </a:stretch>
        </p:blipFill>
        <p:spPr>
          <a:xfrm>
            <a:off x="238919" y="1373514"/>
            <a:ext cx="8666162" cy="4749800"/>
          </a:xfrm>
          <a:prstGeom prst="rect">
            <a:avLst/>
          </a:prstGeom>
          <a:noFill/>
        </p:spPr>
      </p:pic>
    </p:spTree>
    <p:extLst>
      <p:ext uri="{BB962C8B-B14F-4D97-AF65-F5344CB8AC3E}">
        <p14:creationId xmlns:p14="http://schemas.microsoft.com/office/powerpoint/2010/main" val="410219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BE3C52-D249-6647-B127-506ADCD4B206}"/>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3BA8DD1A-AAA9-EB4F-A1FC-29C77AAF2738}"/>
              </a:ext>
            </a:extLst>
          </p:cNvPr>
          <p:cNvSpPr>
            <a:spLocks noGrp="1"/>
          </p:cNvSpPr>
          <p:nvPr>
            <p:ph type="title"/>
          </p:nvPr>
        </p:nvSpPr>
        <p:spPr/>
        <p:txBody>
          <a:bodyPr>
            <a:normAutofit/>
          </a:bodyPr>
          <a:lstStyle/>
          <a:p>
            <a:r>
              <a:rPr lang="en-US" dirty="0"/>
              <a:t>Very Large Scale Integration (VLSI)</a:t>
            </a:r>
          </a:p>
        </p:txBody>
      </p:sp>
      <p:sp>
        <p:nvSpPr>
          <p:cNvPr id="4" name="Content Placeholder 3">
            <a:extLst>
              <a:ext uri="{FF2B5EF4-FFF2-40B4-BE49-F238E27FC236}">
                <a16:creationId xmlns:a16="http://schemas.microsoft.com/office/drawing/2014/main" id="{D71CAA83-ABA0-DB43-B743-FE18FC7F7201}"/>
              </a:ext>
            </a:extLst>
          </p:cNvPr>
          <p:cNvSpPr>
            <a:spLocks noGrp="1"/>
          </p:cNvSpPr>
          <p:nvPr>
            <p:ph idx="1"/>
          </p:nvPr>
        </p:nvSpPr>
        <p:spPr/>
        <p:txBody>
          <a:bodyPr/>
          <a:lstStyle/>
          <a:p>
            <a:r>
              <a:rPr lang="en-US" dirty="0"/>
              <a:t>Improve performance, power, and area</a:t>
            </a:r>
          </a:p>
        </p:txBody>
      </p:sp>
      <p:pic>
        <p:nvPicPr>
          <p:cNvPr id="5" name="Picture 3">
            <a:extLst>
              <a:ext uri="{FF2B5EF4-FFF2-40B4-BE49-F238E27FC236}">
                <a16:creationId xmlns:a16="http://schemas.microsoft.com/office/drawing/2014/main" id="{B5B94B13-FA84-CD42-B7D6-563C135DD449}"/>
              </a:ext>
            </a:extLst>
          </p:cNvPr>
          <p:cNvPicPr>
            <a:picLocks noChangeAspect="1" noChangeArrowheads="1"/>
          </p:cNvPicPr>
          <p:nvPr/>
        </p:nvPicPr>
        <p:blipFill>
          <a:blip r:embed="rId3" cstate="print"/>
          <a:srcRect/>
          <a:stretch>
            <a:fillRect/>
          </a:stretch>
        </p:blipFill>
        <p:spPr bwMode="auto">
          <a:xfrm>
            <a:off x="614339" y="2124618"/>
            <a:ext cx="3509986" cy="2419351"/>
          </a:xfrm>
          <a:prstGeom prst="rect">
            <a:avLst/>
          </a:prstGeom>
          <a:noFill/>
          <a:ln w="9525">
            <a:noFill/>
            <a:miter lim="800000"/>
            <a:headEnd/>
            <a:tailEnd/>
          </a:ln>
        </p:spPr>
      </p:pic>
      <p:pic>
        <p:nvPicPr>
          <p:cNvPr id="6" name="Picture 4">
            <a:extLst>
              <a:ext uri="{FF2B5EF4-FFF2-40B4-BE49-F238E27FC236}">
                <a16:creationId xmlns:a16="http://schemas.microsoft.com/office/drawing/2014/main" id="{C77A2BE5-FAF2-0948-A4F8-1874EFF6D315}"/>
              </a:ext>
            </a:extLst>
          </p:cNvPr>
          <p:cNvPicPr>
            <a:picLocks noChangeAspect="1" noChangeArrowheads="1"/>
          </p:cNvPicPr>
          <p:nvPr/>
        </p:nvPicPr>
        <p:blipFill>
          <a:blip r:embed="rId4" cstate="print"/>
          <a:srcRect/>
          <a:stretch>
            <a:fillRect/>
          </a:stretch>
        </p:blipFill>
        <p:spPr bwMode="auto">
          <a:xfrm>
            <a:off x="4549635" y="1876969"/>
            <a:ext cx="4391025" cy="2757487"/>
          </a:xfrm>
          <a:prstGeom prst="rect">
            <a:avLst/>
          </a:prstGeom>
          <a:noFill/>
          <a:ln w="9525">
            <a:noFill/>
            <a:miter lim="800000"/>
            <a:headEnd/>
            <a:tailEnd/>
          </a:ln>
        </p:spPr>
      </p:pic>
      <p:pic>
        <p:nvPicPr>
          <p:cNvPr id="7" name="Picture 5">
            <a:extLst>
              <a:ext uri="{FF2B5EF4-FFF2-40B4-BE49-F238E27FC236}">
                <a16:creationId xmlns:a16="http://schemas.microsoft.com/office/drawing/2014/main" id="{EC61692F-5897-324D-9480-D3D1BD145F3D}"/>
              </a:ext>
            </a:extLst>
          </p:cNvPr>
          <p:cNvPicPr>
            <a:picLocks noChangeAspect="1" noChangeArrowheads="1"/>
          </p:cNvPicPr>
          <p:nvPr/>
        </p:nvPicPr>
        <p:blipFill>
          <a:blip r:embed="rId5" cstate="print"/>
          <a:srcRect/>
          <a:stretch>
            <a:fillRect/>
          </a:stretch>
        </p:blipFill>
        <p:spPr bwMode="auto">
          <a:xfrm>
            <a:off x="4629160" y="4724858"/>
            <a:ext cx="3506459" cy="1895283"/>
          </a:xfrm>
          <a:prstGeom prst="rect">
            <a:avLst/>
          </a:prstGeom>
          <a:noFill/>
          <a:ln w="9525">
            <a:noFill/>
            <a:miter lim="800000"/>
            <a:headEnd/>
            <a:tailEnd/>
          </a:ln>
        </p:spPr>
      </p:pic>
      <p:sp>
        <p:nvSpPr>
          <p:cNvPr id="8" name="Oval 7">
            <a:extLst>
              <a:ext uri="{FF2B5EF4-FFF2-40B4-BE49-F238E27FC236}">
                <a16:creationId xmlns:a16="http://schemas.microsoft.com/office/drawing/2014/main" id="{1D08F4B2-3E7F-7D40-B646-EFFC66C5C8BD}"/>
              </a:ext>
            </a:extLst>
          </p:cNvPr>
          <p:cNvSpPr>
            <a:spLocks noChangeArrowheads="1"/>
          </p:cNvSpPr>
          <p:nvPr/>
        </p:nvSpPr>
        <p:spPr bwMode="auto">
          <a:xfrm>
            <a:off x="1228445" y="3442244"/>
            <a:ext cx="1485900" cy="1101725"/>
          </a:xfrm>
          <a:prstGeom prst="ellipse">
            <a:avLst/>
          </a:prstGeom>
          <a:noFill/>
          <a:ln w="38100">
            <a:solidFill>
              <a:srgbClr val="FF3300"/>
            </a:solidFill>
            <a:prstDash val="sysDot"/>
            <a:round/>
            <a:headEnd/>
            <a:tailEnd/>
          </a:ln>
        </p:spPr>
        <p:txBody>
          <a:bodyPr wrap="none" anchor="ctr"/>
          <a:lstStyle/>
          <a:p>
            <a:endParaRPr lang="zh-TW" altLang="en-US"/>
          </a:p>
        </p:txBody>
      </p:sp>
      <p:sp>
        <p:nvSpPr>
          <p:cNvPr id="9" name="Oval 8">
            <a:extLst>
              <a:ext uri="{FF2B5EF4-FFF2-40B4-BE49-F238E27FC236}">
                <a16:creationId xmlns:a16="http://schemas.microsoft.com/office/drawing/2014/main" id="{D54E71BF-8918-3B40-93E3-B8E4C7F33FCD}"/>
              </a:ext>
            </a:extLst>
          </p:cNvPr>
          <p:cNvSpPr>
            <a:spLocks noChangeArrowheads="1"/>
          </p:cNvSpPr>
          <p:nvPr/>
        </p:nvSpPr>
        <p:spPr bwMode="auto">
          <a:xfrm>
            <a:off x="4349610" y="1992856"/>
            <a:ext cx="2317750" cy="2419350"/>
          </a:xfrm>
          <a:prstGeom prst="ellipse">
            <a:avLst/>
          </a:prstGeom>
          <a:noFill/>
          <a:ln w="38100">
            <a:solidFill>
              <a:srgbClr val="FF3300"/>
            </a:solidFill>
            <a:prstDash val="sysDot"/>
            <a:round/>
            <a:headEnd/>
            <a:tailEnd/>
          </a:ln>
        </p:spPr>
        <p:txBody>
          <a:bodyPr wrap="none" anchor="ctr"/>
          <a:lstStyle/>
          <a:p>
            <a:endParaRPr lang="zh-TW" altLang="en-US"/>
          </a:p>
        </p:txBody>
      </p:sp>
      <p:sp>
        <p:nvSpPr>
          <p:cNvPr id="10" name="Oval 9">
            <a:extLst>
              <a:ext uri="{FF2B5EF4-FFF2-40B4-BE49-F238E27FC236}">
                <a16:creationId xmlns:a16="http://schemas.microsoft.com/office/drawing/2014/main" id="{F736A39E-5F22-CB40-9E2F-66F606696021}"/>
              </a:ext>
            </a:extLst>
          </p:cNvPr>
          <p:cNvSpPr>
            <a:spLocks noChangeArrowheads="1"/>
          </p:cNvSpPr>
          <p:nvPr/>
        </p:nvSpPr>
        <p:spPr bwMode="auto">
          <a:xfrm>
            <a:off x="6653540" y="5078296"/>
            <a:ext cx="1466404" cy="864624"/>
          </a:xfrm>
          <a:prstGeom prst="ellipse">
            <a:avLst/>
          </a:prstGeom>
          <a:noFill/>
          <a:ln w="38100">
            <a:solidFill>
              <a:srgbClr val="FF3300"/>
            </a:solidFill>
            <a:prstDash val="sysDot"/>
            <a:round/>
            <a:headEnd/>
            <a:tailEnd/>
          </a:ln>
        </p:spPr>
        <p:txBody>
          <a:bodyPr wrap="none" anchor="ctr"/>
          <a:lstStyle/>
          <a:p>
            <a:endParaRPr lang="zh-TW" altLang="en-US"/>
          </a:p>
        </p:txBody>
      </p:sp>
      <p:sp>
        <p:nvSpPr>
          <p:cNvPr id="11" name="TextBox 10">
            <a:extLst>
              <a:ext uri="{FF2B5EF4-FFF2-40B4-BE49-F238E27FC236}">
                <a16:creationId xmlns:a16="http://schemas.microsoft.com/office/drawing/2014/main" id="{5C55F559-F936-1E47-BAE6-8BB7815B6F83}"/>
              </a:ext>
            </a:extLst>
          </p:cNvPr>
          <p:cNvSpPr txBox="1"/>
          <p:nvPr/>
        </p:nvSpPr>
        <p:spPr>
          <a:xfrm>
            <a:off x="414664" y="5039431"/>
            <a:ext cx="4123056" cy="1200329"/>
          </a:xfrm>
          <a:prstGeom prst="rect">
            <a:avLst/>
          </a:prstGeom>
          <a:noFill/>
        </p:spPr>
        <p:txBody>
          <a:bodyPr wrap="square" rtlCol="0">
            <a:spAutoFit/>
          </a:bodyPr>
          <a:lstStyle/>
          <a:p>
            <a:r>
              <a:rPr lang="en-US" sz="2400" i="1" dirty="0">
                <a:solidFill>
                  <a:srgbClr val="FF0000"/>
                </a:solidFill>
              </a:rPr>
              <a:t>Smaller chip also improves the power, cost, performance, and many other things</a:t>
            </a:r>
          </a:p>
        </p:txBody>
      </p:sp>
    </p:spTree>
    <p:extLst>
      <p:ext uri="{BB962C8B-B14F-4D97-AF65-F5344CB8AC3E}">
        <p14:creationId xmlns:p14="http://schemas.microsoft.com/office/powerpoint/2010/main" val="2832795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418E12-4A97-7548-B5A1-7B461C9252AA}"/>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51579979-D6E8-1F47-85A9-DDE5DF09E14E}"/>
              </a:ext>
            </a:extLst>
          </p:cNvPr>
          <p:cNvSpPr>
            <a:spLocks noGrp="1"/>
          </p:cNvSpPr>
          <p:nvPr>
            <p:ph type="title"/>
          </p:nvPr>
        </p:nvSpPr>
        <p:spPr/>
        <p:txBody>
          <a:bodyPr/>
          <a:lstStyle/>
          <a:p>
            <a:r>
              <a:rPr lang="en-US" dirty="0"/>
              <a:t>System on Chip or System in Package</a:t>
            </a:r>
          </a:p>
        </p:txBody>
      </p:sp>
      <p:pic>
        <p:nvPicPr>
          <p:cNvPr id="5" name="Picture 3">
            <a:extLst>
              <a:ext uri="{FF2B5EF4-FFF2-40B4-BE49-F238E27FC236}">
                <a16:creationId xmlns:a16="http://schemas.microsoft.com/office/drawing/2014/main" id="{3F6F3C3D-B7EE-AD4F-A6FB-5C005118123E}"/>
              </a:ext>
            </a:extLst>
          </p:cNvPr>
          <p:cNvPicPr>
            <a:picLocks noChangeAspect="1" noChangeArrowheads="1"/>
          </p:cNvPicPr>
          <p:nvPr/>
        </p:nvPicPr>
        <p:blipFill>
          <a:blip r:embed="rId3" cstate="print"/>
          <a:srcRect/>
          <a:stretch>
            <a:fillRect/>
          </a:stretch>
        </p:blipFill>
        <p:spPr bwMode="auto">
          <a:xfrm>
            <a:off x="628650" y="1774041"/>
            <a:ext cx="7882762" cy="4184164"/>
          </a:xfrm>
          <a:prstGeom prst="rect">
            <a:avLst/>
          </a:prstGeom>
          <a:noFill/>
          <a:ln w="9525">
            <a:noFill/>
            <a:miter lim="800000"/>
            <a:headEnd/>
            <a:tailEnd/>
          </a:ln>
        </p:spPr>
      </p:pic>
    </p:spTree>
    <p:extLst>
      <p:ext uri="{BB962C8B-B14F-4D97-AF65-F5344CB8AC3E}">
        <p14:creationId xmlns:p14="http://schemas.microsoft.com/office/powerpoint/2010/main" val="3067430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17E8C9-ECFB-6A4C-BAC6-17F4F6254699}"/>
              </a:ext>
            </a:extLst>
          </p:cNvPr>
          <p:cNvSpPr>
            <a:spLocks noGrp="1"/>
          </p:cNvSpPr>
          <p:nvPr>
            <p:ph type="sldNum" sz="quarter" idx="12"/>
          </p:nvPr>
        </p:nvSpPr>
        <p:spPr/>
        <p:txBody>
          <a:bodyPr/>
          <a:lstStyle/>
          <a:p>
            <a:fld id="{4E77BC79-9480-1042-96E1-82B94DA0811E}" type="slidenum">
              <a:rPr lang="en-US" smtClean="0"/>
              <a:t>18</a:t>
            </a:fld>
            <a:endParaRPr lang="en-US"/>
          </a:p>
        </p:txBody>
      </p:sp>
      <p:sp>
        <p:nvSpPr>
          <p:cNvPr id="3" name="Title 2">
            <a:extLst>
              <a:ext uri="{FF2B5EF4-FFF2-40B4-BE49-F238E27FC236}">
                <a16:creationId xmlns:a16="http://schemas.microsoft.com/office/drawing/2014/main" id="{EEEBED0C-FF11-3E46-8F22-0BA37162870F}"/>
              </a:ext>
            </a:extLst>
          </p:cNvPr>
          <p:cNvSpPr>
            <a:spLocks noGrp="1"/>
          </p:cNvSpPr>
          <p:nvPr>
            <p:ph type="title"/>
          </p:nvPr>
        </p:nvSpPr>
        <p:spPr/>
        <p:txBody>
          <a:bodyPr/>
          <a:lstStyle/>
          <a:p>
            <a:r>
              <a:rPr lang="en-US" dirty="0"/>
              <a:t>Miniaturization </a:t>
            </a:r>
          </a:p>
        </p:txBody>
      </p:sp>
      <p:pic>
        <p:nvPicPr>
          <p:cNvPr id="5" name="Picture 2" descr="computer part 3">
            <a:extLst>
              <a:ext uri="{FF2B5EF4-FFF2-40B4-BE49-F238E27FC236}">
                <a16:creationId xmlns:a16="http://schemas.microsoft.com/office/drawing/2014/main" id="{BFCAE019-6730-AE4F-91D4-0C9143F3A144}"/>
              </a:ext>
            </a:extLst>
          </p:cNvPr>
          <p:cNvPicPr>
            <a:picLocks noChangeAspect="1" noChangeArrowheads="1"/>
          </p:cNvPicPr>
          <p:nvPr/>
        </p:nvPicPr>
        <p:blipFill>
          <a:blip r:embed="rId3" cstate="print"/>
          <a:srcRect/>
          <a:stretch>
            <a:fillRect/>
          </a:stretch>
        </p:blipFill>
        <p:spPr bwMode="auto">
          <a:xfrm>
            <a:off x="271463" y="2060575"/>
            <a:ext cx="4354512" cy="3522663"/>
          </a:xfrm>
          <a:prstGeom prst="rect">
            <a:avLst/>
          </a:prstGeom>
          <a:noFill/>
          <a:ln w="9525">
            <a:noFill/>
            <a:miter lim="800000"/>
            <a:headEnd/>
            <a:tailEnd/>
          </a:ln>
        </p:spPr>
      </p:pic>
      <p:sp>
        <p:nvSpPr>
          <p:cNvPr id="6" name="AutoShape 3">
            <a:extLst>
              <a:ext uri="{FF2B5EF4-FFF2-40B4-BE49-F238E27FC236}">
                <a16:creationId xmlns:a16="http://schemas.microsoft.com/office/drawing/2014/main" id="{5936D641-61DA-1942-9C05-7102E70961F0}"/>
              </a:ext>
            </a:extLst>
          </p:cNvPr>
          <p:cNvSpPr>
            <a:spLocks noChangeArrowheads="1"/>
          </p:cNvSpPr>
          <p:nvPr/>
        </p:nvSpPr>
        <p:spPr bwMode="auto">
          <a:xfrm>
            <a:off x="5030788" y="2703513"/>
            <a:ext cx="1171575" cy="2808287"/>
          </a:xfrm>
          <a:prstGeom prst="rightArrow">
            <a:avLst>
              <a:gd name="adj1" fmla="val 62917"/>
              <a:gd name="adj2" fmla="val 41116"/>
            </a:avLst>
          </a:prstGeom>
          <a:solidFill>
            <a:srgbClr val="FFCCCC"/>
          </a:solidFill>
          <a:ln w="9525">
            <a:solidFill>
              <a:srgbClr val="FFCCCC"/>
            </a:solidFill>
            <a:miter lim="800000"/>
            <a:headEnd/>
            <a:tailEnd/>
          </a:ln>
        </p:spPr>
        <p:txBody>
          <a:bodyPr wrap="none" anchor="ctr"/>
          <a:lstStyle/>
          <a:p>
            <a:endParaRPr lang="zh-TW" altLang="en-US"/>
          </a:p>
        </p:txBody>
      </p:sp>
      <p:sp>
        <p:nvSpPr>
          <p:cNvPr id="7" name="Text Box 4">
            <a:extLst>
              <a:ext uri="{FF2B5EF4-FFF2-40B4-BE49-F238E27FC236}">
                <a16:creationId xmlns:a16="http://schemas.microsoft.com/office/drawing/2014/main" id="{72C73A24-1825-2745-AD77-EB12E28A063F}"/>
              </a:ext>
            </a:extLst>
          </p:cNvPr>
          <p:cNvSpPr txBox="1">
            <a:spLocks noChangeArrowheads="1"/>
          </p:cNvSpPr>
          <p:nvPr/>
        </p:nvSpPr>
        <p:spPr bwMode="auto">
          <a:xfrm>
            <a:off x="965771" y="1647825"/>
            <a:ext cx="7649592" cy="523220"/>
          </a:xfrm>
          <a:prstGeom prst="rect">
            <a:avLst/>
          </a:prstGeom>
          <a:noFill/>
          <a:ln w="9525">
            <a:noFill/>
            <a:miter lim="800000"/>
            <a:headEnd/>
            <a:tailEnd/>
          </a:ln>
          <a:effectLst/>
        </p:spPr>
        <p:txBody>
          <a:bodyPr wrap="square">
            <a:spAutoFit/>
          </a:bodyPr>
          <a:lstStyle/>
          <a:p>
            <a:pPr>
              <a:defRPr/>
            </a:pPr>
            <a:r>
              <a:rPr lang="en-US" altLang="zh-TW" sz="2800" b="1" i="1" dirty="0">
                <a:effectLst>
                  <a:outerShdw blurRad="38100" dist="38100" dir="2700000" algn="tl">
                    <a:srgbClr val="C0C0C0"/>
                  </a:outerShdw>
                </a:effectLst>
                <a:latin typeface="Sylfaen" pitchFamily="18" charset="0"/>
                <a:ea typeface="標楷體" pitchFamily="65" charset="-120"/>
              </a:rPr>
              <a:t> Was 				                                             Now…</a:t>
            </a:r>
          </a:p>
        </p:txBody>
      </p:sp>
      <p:sp>
        <p:nvSpPr>
          <p:cNvPr id="8" name="Text Box 5">
            <a:extLst>
              <a:ext uri="{FF2B5EF4-FFF2-40B4-BE49-F238E27FC236}">
                <a16:creationId xmlns:a16="http://schemas.microsoft.com/office/drawing/2014/main" id="{9488B7A9-58DA-A042-9E90-22032086CA09}"/>
              </a:ext>
            </a:extLst>
          </p:cNvPr>
          <p:cNvSpPr txBox="1">
            <a:spLocks noChangeArrowheads="1"/>
          </p:cNvSpPr>
          <p:nvPr/>
        </p:nvSpPr>
        <p:spPr bwMode="auto">
          <a:xfrm>
            <a:off x="1987550" y="5451475"/>
            <a:ext cx="6627813" cy="427038"/>
          </a:xfrm>
          <a:prstGeom prst="rect">
            <a:avLst/>
          </a:prstGeom>
          <a:noFill/>
          <a:ln w="9525">
            <a:noFill/>
            <a:miter lim="800000"/>
            <a:headEnd/>
            <a:tailEnd/>
          </a:ln>
          <a:effectLst/>
        </p:spPr>
        <p:txBody>
          <a:bodyPr wrap="none">
            <a:spAutoFit/>
          </a:bodyPr>
          <a:lstStyle/>
          <a:p>
            <a:pPr>
              <a:defRPr/>
            </a:pPr>
            <a:r>
              <a:rPr lang="en-US" altLang="zh-TW" sz="2200" b="1">
                <a:effectLst>
                  <a:outerShdw blurRad="38100" dist="38100" dir="2700000" algn="tl">
                    <a:srgbClr val="C0C0C0"/>
                  </a:outerShdw>
                </a:effectLst>
                <a:latin typeface="Sylfaen" pitchFamily="18" charset="0"/>
                <a:ea typeface="標楷體" pitchFamily="65" charset="-120"/>
              </a:rPr>
              <a:t>30 x 30 cm</a:t>
            </a:r>
            <a:r>
              <a:rPr lang="en-US" altLang="zh-TW" sz="2200" b="1" baseline="30000">
                <a:effectLst>
                  <a:outerShdw blurRad="38100" dist="38100" dir="2700000" algn="tl">
                    <a:srgbClr val="C0C0C0"/>
                  </a:outerShdw>
                </a:effectLst>
                <a:latin typeface="Sylfaen" pitchFamily="18" charset="0"/>
                <a:ea typeface="標楷體" pitchFamily="65" charset="-120"/>
              </a:rPr>
              <a:t>2</a:t>
            </a:r>
            <a:r>
              <a:rPr lang="en-US" altLang="zh-TW" sz="2200" b="1">
                <a:effectLst>
                  <a:outerShdw blurRad="38100" dist="38100" dir="2700000" algn="tl">
                    <a:srgbClr val="C0C0C0"/>
                  </a:outerShdw>
                </a:effectLst>
                <a:latin typeface="Sylfaen" pitchFamily="18" charset="0"/>
                <a:ea typeface="標楷體" pitchFamily="65" charset="-120"/>
              </a:rPr>
              <a:t>/ 1kg                                       </a:t>
            </a:r>
            <a:r>
              <a:rPr lang="en-US" altLang="zh-TW" sz="2200" b="1">
                <a:effectLst>
                  <a:outerShdw blurRad="38100" dist="38100" dir="2700000" algn="tl">
                    <a:srgbClr val="C0C0C0"/>
                  </a:outerShdw>
                </a:effectLst>
                <a:latin typeface="Sylfaen" pitchFamily="18" charset="0"/>
                <a:ea typeface="標楷體" pitchFamily="65" charset="-120"/>
                <a:sym typeface="Wingdings" pitchFamily="2" charset="2"/>
              </a:rPr>
              <a:t> 2 x 2 cm</a:t>
            </a:r>
            <a:r>
              <a:rPr lang="en-US" altLang="zh-TW" sz="2200" b="1" baseline="30000">
                <a:effectLst>
                  <a:outerShdw blurRad="38100" dist="38100" dir="2700000" algn="tl">
                    <a:srgbClr val="C0C0C0"/>
                  </a:outerShdw>
                </a:effectLst>
                <a:latin typeface="Sylfaen" pitchFamily="18" charset="0"/>
                <a:ea typeface="標楷體" pitchFamily="65" charset="-120"/>
                <a:sym typeface="Wingdings" pitchFamily="2" charset="2"/>
              </a:rPr>
              <a:t>2</a:t>
            </a:r>
            <a:r>
              <a:rPr lang="en-US" altLang="zh-TW" sz="2200" b="1">
                <a:effectLst>
                  <a:outerShdw blurRad="38100" dist="38100" dir="2700000" algn="tl">
                    <a:srgbClr val="C0C0C0"/>
                  </a:outerShdw>
                </a:effectLst>
                <a:latin typeface="Sylfaen" pitchFamily="18" charset="0"/>
                <a:ea typeface="標楷體" pitchFamily="65" charset="-120"/>
                <a:sym typeface="Wingdings" pitchFamily="2" charset="2"/>
              </a:rPr>
              <a:t> / 10g</a:t>
            </a:r>
            <a:endParaRPr lang="en-US" altLang="zh-TW" sz="2200" b="1">
              <a:effectLst>
                <a:outerShdw blurRad="38100" dist="38100" dir="2700000" algn="tl">
                  <a:srgbClr val="C0C0C0"/>
                </a:outerShdw>
              </a:effectLst>
              <a:latin typeface="Sylfaen" pitchFamily="18" charset="0"/>
              <a:ea typeface="標楷體" pitchFamily="65" charset="-120"/>
            </a:endParaRPr>
          </a:p>
        </p:txBody>
      </p:sp>
      <p:grpSp>
        <p:nvGrpSpPr>
          <p:cNvPr id="9" name="Group 6">
            <a:extLst>
              <a:ext uri="{FF2B5EF4-FFF2-40B4-BE49-F238E27FC236}">
                <a16:creationId xmlns:a16="http://schemas.microsoft.com/office/drawing/2014/main" id="{6B822D9F-48FB-C347-A83B-DE8D6707FCE8}"/>
              </a:ext>
            </a:extLst>
          </p:cNvPr>
          <p:cNvGrpSpPr>
            <a:grpSpLocks/>
          </p:cNvGrpSpPr>
          <p:nvPr/>
        </p:nvGrpSpPr>
        <p:grpSpPr bwMode="auto">
          <a:xfrm>
            <a:off x="7867650" y="3711575"/>
            <a:ext cx="752475" cy="719138"/>
            <a:chOff x="4658" y="1706"/>
            <a:chExt cx="437" cy="453"/>
          </a:xfrm>
        </p:grpSpPr>
        <p:sp>
          <p:nvSpPr>
            <p:cNvPr id="10" name="Rectangle 7">
              <a:extLst>
                <a:ext uri="{FF2B5EF4-FFF2-40B4-BE49-F238E27FC236}">
                  <a16:creationId xmlns:a16="http://schemas.microsoft.com/office/drawing/2014/main" id="{375DB678-531F-B44C-9610-3B7B25CDB6C5}"/>
                </a:ext>
              </a:extLst>
            </p:cNvPr>
            <p:cNvSpPr>
              <a:spLocks noChangeArrowheads="1"/>
            </p:cNvSpPr>
            <p:nvPr/>
          </p:nvSpPr>
          <p:spPr bwMode="auto">
            <a:xfrm>
              <a:off x="4659" y="1706"/>
              <a:ext cx="436" cy="453"/>
            </a:xfrm>
            <a:prstGeom prst="rect">
              <a:avLst/>
            </a:prstGeom>
            <a:solidFill>
              <a:srgbClr val="6F6F6F"/>
            </a:solidFill>
            <a:ln w="12700">
              <a:solidFill>
                <a:schemeClr val="tx1"/>
              </a:solidFill>
              <a:miter lim="800000"/>
              <a:headEnd type="none" w="sm" len="sm"/>
              <a:tailEnd type="none" w="sm" len="sm"/>
            </a:ln>
          </p:spPr>
          <p:txBody>
            <a:bodyPr anchor="ctr">
              <a:spAutoFit/>
            </a:bodyPr>
            <a:lstStyle/>
            <a:p>
              <a:endParaRPr lang="zh-TW" altLang="en-US"/>
            </a:p>
          </p:txBody>
        </p:sp>
        <p:grpSp>
          <p:nvGrpSpPr>
            <p:cNvPr id="11" name="Group 8">
              <a:extLst>
                <a:ext uri="{FF2B5EF4-FFF2-40B4-BE49-F238E27FC236}">
                  <a16:creationId xmlns:a16="http://schemas.microsoft.com/office/drawing/2014/main" id="{EAB1CFC7-4F23-C943-8E9B-36598BD55881}"/>
                </a:ext>
              </a:extLst>
            </p:cNvPr>
            <p:cNvGrpSpPr>
              <a:grpSpLocks/>
            </p:cNvGrpSpPr>
            <p:nvPr/>
          </p:nvGrpSpPr>
          <p:grpSpPr bwMode="auto">
            <a:xfrm>
              <a:off x="4658" y="1711"/>
              <a:ext cx="425" cy="444"/>
              <a:chOff x="2048" y="1495"/>
              <a:chExt cx="2096" cy="1948"/>
            </a:xfrm>
          </p:grpSpPr>
          <p:grpSp>
            <p:nvGrpSpPr>
              <p:cNvPr id="12" name="Group 9">
                <a:extLst>
                  <a:ext uri="{FF2B5EF4-FFF2-40B4-BE49-F238E27FC236}">
                    <a16:creationId xmlns:a16="http://schemas.microsoft.com/office/drawing/2014/main" id="{F5D76332-BF59-F043-A8F8-5919C645379D}"/>
                  </a:ext>
                </a:extLst>
              </p:cNvPr>
              <p:cNvGrpSpPr>
                <a:grpSpLocks/>
              </p:cNvGrpSpPr>
              <p:nvPr/>
            </p:nvGrpSpPr>
            <p:grpSpPr bwMode="auto">
              <a:xfrm>
                <a:off x="2048" y="1495"/>
                <a:ext cx="2096" cy="1948"/>
                <a:chOff x="2048" y="1495"/>
                <a:chExt cx="2096" cy="1948"/>
              </a:xfrm>
            </p:grpSpPr>
            <p:grpSp>
              <p:nvGrpSpPr>
                <p:cNvPr id="14" name="Group 10">
                  <a:extLst>
                    <a:ext uri="{FF2B5EF4-FFF2-40B4-BE49-F238E27FC236}">
                      <a16:creationId xmlns:a16="http://schemas.microsoft.com/office/drawing/2014/main" id="{1ECF754F-11AB-1B49-AC7E-D1F170D03E85}"/>
                    </a:ext>
                  </a:extLst>
                </p:cNvPr>
                <p:cNvGrpSpPr>
                  <a:grpSpLocks/>
                </p:cNvGrpSpPr>
                <p:nvPr/>
              </p:nvGrpSpPr>
              <p:grpSpPr bwMode="auto">
                <a:xfrm>
                  <a:off x="2048" y="1621"/>
                  <a:ext cx="101" cy="1698"/>
                  <a:chOff x="4331" y="2347"/>
                  <a:chExt cx="67" cy="1133"/>
                </a:xfrm>
              </p:grpSpPr>
              <p:grpSp>
                <p:nvGrpSpPr>
                  <p:cNvPr id="99" name="Group 11">
                    <a:extLst>
                      <a:ext uri="{FF2B5EF4-FFF2-40B4-BE49-F238E27FC236}">
                        <a16:creationId xmlns:a16="http://schemas.microsoft.com/office/drawing/2014/main" id="{55F01301-1183-F64F-9314-5DC40F905FA4}"/>
                      </a:ext>
                    </a:extLst>
                  </p:cNvPr>
                  <p:cNvGrpSpPr>
                    <a:grpSpLocks/>
                  </p:cNvGrpSpPr>
                  <p:nvPr/>
                </p:nvGrpSpPr>
                <p:grpSpPr bwMode="auto">
                  <a:xfrm>
                    <a:off x="4331" y="2347"/>
                    <a:ext cx="67" cy="412"/>
                    <a:chOff x="4331" y="2347"/>
                    <a:chExt cx="67" cy="412"/>
                  </a:xfrm>
                </p:grpSpPr>
                <p:grpSp>
                  <p:nvGrpSpPr>
                    <p:cNvPr id="117" name="Group 12">
                      <a:extLst>
                        <a:ext uri="{FF2B5EF4-FFF2-40B4-BE49-F238E27FC236}">
                          <a16:creationId xmlns:a16="http://schemas.microsoft.com/office/drawing/2014/main" id="{06EE32E8-F1D2-FD4D-B355-AF144C5BFE4E}"/>
                        </a:ext>
                      </a:extLst>
                    </p:cNvPr>
                    <p:cNvGrpSpPr>
                      <a:grpSpLocks/>
                    </p:cNvGrpSpPr>
                    <p:nvPr/>
                  </p:nvGrpSpPr>
                  <p:grpSpPr bwMode="auto">
                    <a:xfrm>
                      <a:off x="4331" y="2347"/>
                      <a:ext cx="67" cy="196"/>
                      <a:chOff x="4331" y="2347"/>
                      <a:chExt cx="67" cy="196"/>
                    </a:xfrm>
                  </p:grpSpPr>
                  <p:sp>
                    <p:nvSpPr>
                      <p:cNvPr id="123" name="Rectangle 13">
                        <a:extLst>
                          <a:ext uri="{FF2B5EF4-FFF2-40B4-BE49-F238E27FC236}">
                            <a16:creationId xmlns:a16="http://schemas.microsoft.com/office/drawing/2014/main" id="{CB7E33A0-82A3-BC4C-A1EB-8C8D05115CF4}"/>
                          </a:ext>
                        </a:extLst>
                      </p:cNvPr>
                      <p:cNvSpPr>
                        <a:spLocks noChangeArrowheads="1"/>
                      </p:cNvSpPr>
                      <p:nvPr/>
                    </p:nvSpPr>
                    <p:spPr bwMode="auto">
                      <a:xfrm>
                        <a:off x="4331" y="2347"/>
                        <a:ext cx="67" cy="32"/>
                      </a:xfrm>
                      <a:prstGeom prst="rect">
                        <a:avLst/>
                      </a:prstGeom>
                      <a:solidFill>
                        <a:srgbClr val="DFC80A"/>
                      </a:solidFill>
                      <a:ln w="9525">
                        <a:noFill/>
                        <a:miter lim="800000"/>
                        <a:headEnd/>
                        <a:tailEnd/>
                      </a:ln>
                    </p:spPr>
                    <p:txBody>
                      <a:bodyPr wrap="none" anchor="ctr"/>
                      <a:lstStyle/>
                      <a:p>
                        <a:endParaRPr lang="zh-TW" altLang="en-US"/>
                      </a:p>
                    </p:txBody>
                  </p:sp>
                  <p:sp>
                    <p:nvSpPr>
                      <p:cNvPr id="124" name="Rectangle 14">
                        <a:extLst>
                          <a:ext uri="{FF2B5EF4-FFF2-40B4-BE49-F238E27FC236}">
                            <a16:creationId xmlns:a16="http://schemas.microsoft.com/office/drawing/2014/main" id="{4F5A6D98-50BC-AF48-B408-4B0AB12F3D29}"/>
                          </a:ext>
                        </a:extLst>
                      </p:cNvPr>
                      <p:cNvSpPr>
                        <a:spLocks noChangeArrowheads="1"/>
                      </p:cNvSpPr>
                      <p:nvPr/>
                    </p:nvSpPr>
                    <p:spPr bwMode="auto">
                      <a:xfrm>
                        <a:off x="4331" y="2402"/>
                        <a:ext cx="67" cy="32"/>
                      </a:xfrm>
                      <a:prstGeom prst="rect">
                        <a:avLst/>
                      </a:prstGeom>
                      <a:solidFill>
                        <a:srgbClr val="DFC80A"/>
                      </a:solidFill>
                      <a:ln w="9525">
                        <a:noFill/>
                        <a:miter lim="800000"/>
                        <a:headEnd/>
                        <a:tailEnd/>
                      </a:ln>
                    </p:spPr>
                    <p:txBody>
                      <a:bodyPr wrap="none" anchor="ctr"/>
                      <a:lstStyle/>
                      <a:p>
                        <a:endParaRPr lang="zh-TW" altLang="en-US"/>
                      </a:p>
                    </p:txBody>
                  </p:sp>
                  <p:sp>
                    <p:nvSpPr>
                      <p:cNvPr id="125" name="Rectangle 15">
                        <a:extLst>
                          <a:ext uri="{FF2B5EF4-FFF2-40B4-BE49-F238E27FC236}">
                            <a16:creationId xmlns:a16="http://schemas.microsoft.com/office/drawing/2014/main" id="{0083E75D-43D7-1241-A14B-A22132EC41B2}"/>
                          </a:ext>
                        </a:extLst>
                      </p:cNvPr>
                      <p:cNvSpPr>
                        <a:spLocks noChangeArrowheads="1"/>
                      </p:cNvSpPr>
                      <p:nvPr/>
                    </p:nvSpPr>
                    <p:spPr bwMode="auto">
                      <a:xfrm>
                        <a:off x="4331" y="2457"/>
                        <a:ext cx="67" cy="31"/>
                      </a:xfrm>
                      <a:prstGeom prst="rect">
                        <a:avLst/>
                      </a:prstGeom>
                      <a:solidFill>
                        <a:srgbClr val="DFC80A"/>
                      </a:solidFill>
                      <a:ln w="9525">
                        <a:noFill/>
                        <a:miter lim="800000"/>
                        <a:headEnd/>
                        <a:tailEnd/>
                      </a:ln>
                    </p:spPr>
                    <p:txBody>
                      <a:bodyPr wrap="none" anchor="ctr"/>
                      <a:lstStyle/>
                      <a:p>
                        <a:endParaRPr lang="zh-TW" altLang="en-US"/>
                      </a:p>
                    </p:txBody>
                  </p:sp>
                  <p:sp>
                    <p:nvSpPr>
                      <p:cNvPr id="126" name="Rectangle 16">
                        <a:extLst>
                          <a:ext uri="{FF2B5EF4-FFF2-40B4-BE49-F238E27FC236}">
                            <a16:creationId xmlns:a16="http://schemas.microsoft.com/office/drawing/2014/main" id="{F8E3B3FD-65DC-614F-BB82-2A33FB0E2D28}"/>
                          </a:ext>
                        </a:extLst>
                      </p:cNvPr>
                      <p:cNvSpPr>
                        <a:spLocks noChangeArrowheads="1"/>
                      </p:cNvSpPr>
                      <p:nvPr/>
                    </p:nvSpPr>
                    <p:spPr bwMode="auto">
                      <a:xfrm>
                        <a:off x="4331" y="2512"/>
                        <a:ext cx="67" cy="31"/>
                      </a:xfrm>
                      <a:prstGeom prst="rect">
                        <a:avLst/>
                      </a:prstGeom>
                      <a:solidFill>
                        <a:srgbClr val="DFC80A"/>
                      </a:solidFill>
                      <a:ln w="9525">
                        <a:noFill/>
                        <a:miter lim="800000"/>
                        <a:headEnd/>
                        <a:tailEnd/>
                      </a:ln>
                    </p:spPr>
                    <p:txBody>
                      <a:bodyPr wrap="none" anchor="ctr"/>
                      <a:lstStyle/>
                      <a:p>
                        <a:endParaRPr lang="zh-TW" altLang="en-US"/>
                      </a:p>
                    </p:txBody>
                  </p:sp>
                </p:grpSp>
                <p:grpSp>
                  <p:nvGrpSpPr>
                    <p:cNvPr id="118" name="Group 17">
                      <a:extLst>
                        <a:ext uri="{FF2B5EF4-FFF2-40B4-BE49-F238E27FC236}">
                          <a16:creationId xmlns:a16="http://schemas.microsoft.com/office/drawing/2014/main" id="{0A19F85F-F632-9440-B766-F21871EF790F}"/>
                        </a:ext>
                      </a:extLst>
                    </p:cNvPr>
                    <p:cNvGrpSpPr>
                      <a:grpSpLocks/>
                    </p:cNvGrpSpPr>
                    <p:nvPr/>
                  </p:nvGrpSpPr>
                  <p:grpSpPr bwMode="auto">
                    <a:xfrm>
                      <a:off x="4331" y="2563"/>
                      <a:ext cx="67" cy="196"/>
                      <a:chOff x="4331" y="2563"/>
                      <a:chExt cx="67" cy="196"/>
                    </a:xfrm>
                  </p:grpSpPr>
                  <p:sp>
                    <p:nvSpPr>
                      <p:cNvPr id="119" name="Rectangle 18">
                        <a:extLst>
                          <a:ext uri="{FF2B5EF4-FFF2-40B4-BE49-F238E27FC236}">
                            <a16:creationId xmlns:a16="http://schemas.microsoft.com/office/drawing/2014/main" id="{89F6701B-EF05-5945-81B2-05763039F7F4}"/>
                          </a:ext>
                        </a:extLst>
                      </p:cNvPr>
                      <p:cNvSpPr>
                        <a:spLocks noChangeArrowheads="1"/>
                      </p:cNvSpPr>
                      <p:nvPr/>
                    </p:nvSpPr>
                    <p:spPr bwMode="auto">
                      <a:xfrm>
                        <a:off x="4331" y="2563"/>
                        <a:ext cx="67" cy="32"/>
                      </a:xfrm>
                      <a:prstGeom prst="rect">
                        <a:avLst/>
                      </a:prstGeom>
                      <a:solidFill>
                        <a:srgbClr val="DFC80A"/>
                      </a:solidFill>
                      <a:ln w="9525">
                        <a:noFill/>
                        <a:miter lim="800000"/>
                        <a:headEnd/>
                        <a:tailEnd/>
                      </a:ln>
                    </p:spPr>
                    <p:txBody>
                      <a:bodyPr wrap="none" anchor="ctr"/>
                      <a:lstStyle/>
                      <a:p>
                        <a:endParaRPr lang="zh-TW" altLang="en-US"/>
                      </a:p>
                    </p:txBody>
                  </p:sp>
                  <p:sp>
                    <p:nvSpPr>
                      <p:cNvPr id="120" name="Rectangle 19">
                        <a:extLst>
                          <a:ext uri="{FF2B5EF4-FFF2-40B4-BE49-F238E27FC236}">
                            <a16:creationId xmlns:a16="http://schemas.microsoft.com/office/drawing/2014/main" id="{0FF3BFDF-D40A-0447-8381-5B2F2076C2D4}"/>
                          </a:ext>
                        </a:extLst>
                      </p:cNvPr>
                      <p:cNvSpPr>
                        <a:spLocks noChangeArrowheads="1"/>
                      </p:cNvSpPr>
                      <p:nvPr/>
                    </p:nvSpPr>
                    <p:spPr bwMode="auto">
                      <a:xfrm>
                        <a:off x="4331" y="2618"/>
                        <a:ext cx="67" cy="31"/>
                      </a:xfrm>
                      <a:prstGeom prst="rect">
                        <a:avLst/>
                      </a:prstGeom>
                      <a:solidFill>
                        <a:srgbClr val="DFC80A"/>
                      </a:solidFill>
                      <a:ln w="9525">
                        <a:noFill/>
                        <a:miter lim="800000"/>
                        <a:headEnd/>
                        <a:tailEnd/>
                      </a:ln>
                    </p:spPr>
                    <p:txBody>
                      <a:bodyPr wrap="none" anchor="ctr"/>
                      <a:lstStyle/>
                      <a:p>
                        <a:endParaRPr lang="zh-TW" altLang="en-US"/>
                      </a:p>
                    </p:txBody>
                  </p:sp>
                  <p:sp>
                    <p:nvSpPr>
                      <p:cNvPr id="121" name="Rectangle 20">
                        <a:extLst>
                          <a:ext uri="{FF2B5EF4-FFF2-40B4-BE49-F238E27FC236}">
                            <a16:creationId xmlns:a16="http://schemas.microsoft.com/office/drawing/2014/main" id="{3FFCB53E-B71A-174F-A17C-0D729EB6C8B5}"/>
                          </a:ext>
                        </a:extLst>
                      </p:cNvPr>
                      <p:cNvSpPr>
                        <a:spLocks noChangeArrowheads="1"/>
                      </p:cNvSpPr>
                      <p:nvPr/>
                    </p:nvSpPr>
                    <p:spPr bwMode="auto">
                      <a:xfrm>
                        <a:off x="4331" y="2673"/>
                        <a:ext cx="67" cy="30"/>
                      </a:xfrm>
                      <a:prstGeom prst="rect">
                        <a:avLst/>
                      </a:prstGeom>
                      <a:solidFill>
                        <a:srgbClr val="DFC80A"/>
                      </a:solidFill>
                      <a:ln w="9525">
                        <a:noFill/>
                        <a:miter lim="800000"/>
                        <a:headEnd/>
                        <a:tailEnd/>
                      </a:ln>
                    </p:spPr>
                    <p:txBody>
                      <a:bodyPr wrap="none" anchor="ctr"/>
                      <a:lstStyle/>
                      <a:p>
                        <a:endParaRPr lang="zh-TW" altLang="en-US"/>
                      </a:p>
                    </p:txBody>
                  </p:sp>
                  <p:sp>
                    <p:nvSpPr>
                      <p:cNvPr id="122" name="Rectangle 21">
                        <a:extLst>
                          <a:ext uri="{FF2B5EF4-FFF2-40B4-BE49-F238E27FC236}">
                            <a16:creationId xmlns:a16="http://schemas.microsoft.com/office/drawing/2014/main" id="{15403040-044F-DA4D-85BC-DA98D5F1FC80}"/>
                          </a:ext>
                        </a:extLst>
                      </p:cNvPr>
                      <p:cNvSpPr>
                        <a:spLocks noChangeArrowheads="1"/>
                      </p:cNvSpPr>
                      <p:nvPr/>
                    </p:nvSpPr>
                    <p:spPr bwMode="auto">
                      <a:xfrm>
                        <a:off x="4331" y="2727"/>
                        <a:ext cx="67" cy="32"/>
                      </a:xfrm>
                      <a:prstGeom prst="rect">
                        <a:avLst/>
                      </a:prstGeom>
                      <a:solidFill>
                        <a:srgbClr val="DFC80A"/>
                      </a:solidFill>
                      <a:ln w="9525">
                        <a:noFill/>
                        <a:miter lim="800000"/>
                        <a:headEnd/>
                        <a:tailEnd/>
                      </a:ln>
                    </p:spPr>
                    <p:txBody>
                      <a:bodyPr wrap="none" anchor="ctr"/>
                      <a:lstStyle/>
                      <a:p>
                        <a:endParaRPr lang="zh-TW" altLang="en-US"/>
                      </a:p>
                    </p:txBody>
                  </p:sp>
                </p:grpSp>
              </p:grpSp>
              <p:grpSp>
                <p:nvGrpSpPr>
                  <p:cNvPr id="100" name="Group 22">
                    <a:extLst>
                      <a:ext uri="{FF2B5EF4-FFF2-40B4-BE49-F238E27FC236}">
                        <a16:creationId xmlns:a16="http://schemas.microsoft.com/office/drawing/2014/main" id="{230B864F-D203-9C49-95CC-9C1E5B0F3089}"/>
                      </a:ext>
                    </a:extLst>
                  </p:cNvPr>
                  <p:cNvGrpSpPr>
                    <a:grpSpLocks/>
                  </p:cNvGrpSpPr>
                  <p:nvPr/>
                </p:nvGrpSpPr>
                <p:grpSpPr bwMode="auto">
                  <a:xfrm>
                    <a:off x="4331" y="2785"/>
                    <a:ext cx="67" cy="411"/>
                    <a:chOff x="4331" y="2785"/>
                    <a:chExt cx="67" cy="411"/>
                  </a:xfrm>
                </p:grpSpPr>
                <p:grpSp>
                  <p:nvGrpSpPr>
                    <p:cNvPr id="107" name="Group 23">
                      <a:extLst>
                        <a:ext uri="{FF2B5EF4-FFF2-40B4-BE49-F238E27FC236}">
                          <a16:creationId xmlns:a16="http://schemas.microsoft.com/office/drawing/2014/main" id="{BBA0DFDB-35D2-004B-96FE-2B240760F9F6}"/>
                        </a:ext>
                      </a:extLst>
                    </p:cNvPr>
                    <p:cNvGrpSpPr>
                      <a:grpSpLocks/>
                    </p:cNvGrpSpPr>
                    <p:nvPr/>
                  </p:nvGrpSpPr>
                  <p:grpSpPr bwMode="auto">
                    <a:xfrm>
                      <a:off x="4331" y="2785"/>
                      <a:ext cx="67" cy="195"/>
                      <a:chOff x="4331" y="2785"/>
                      <a:chExt cx="67" cy="195"/>
                    </a:xfrm>
                  </p:grpSpPr>
                  <p:sp>
                    <p:nvSpPr>
                      <p:cNvPr id="113" name="Rectangle 24">
                        <a:extLst>
                          <a:ext uri="{FF2B5EF4-FFF2-40B4-BE49-F238E27FC236}">
                            <a16:creationId xmlns:a16="http://schemas.microsoft.com/office/drawing/2014/main" id="{ECBA22DA-A363-6240-8CE1-185D73A57AB0}"/>
                          </a:ext>
                        </a:extLst>
                      </p:cNvPr>
                      <p:cNvSpPr>
                        <a:spLocks noChangeArrowheads="1"/>
                      </p:cNvSpPr>
                      <p:nvPr/>
                    </p:nvSpPr>
                    <p:spPr bwMode="auto">
                      <a:xfrm>
                        <a:off x="4331" y="2785"/>
                        <a:ext cx="67" cy="30"/>
                      </a:xfrm>
                      <a:prstGeom prst="rect">
                        <a:avLst/>
                      </a:prstGeom>
                      <a:solidFill>
                        <a:srgbClr val="DFC80A"/>
                      </a:solidFill>
                      <a:ln w="9525">
                        <a:noFill/>
                        <a:miter lim="800000"/>
                        <a:headEnd/>
                        <a:tailEnd/>
                      </a:ln>
                    </p:spPr>
                    <p:txBody>
                      <a:bodyPr wrap="none" anchor="ctr"/>
                      <a:lstStyle/>
                      <a:p>
                        <a:endParaRPr lang="zh-TW" altLang="en-US"/>
                      </a:p>
                    </p:txBody>
                  </p:sp>
                  <p:sp>
                    <p:nvSpPr>
                      <p:cNvPr id="114" name="Rectangle 25">
                        <a:extLst>
                          <a:ext uri="{FF2B5EF4-FFF2-40B4-BE49-F238E27FC236}">
                            <a16:creationId xmlns:a16="http://schemas.microsoft.com/office/drawing/2014/main" id="{92F05487-BB9C-2B41-B0E2-37995558EFDB}"/>
                          </a:ext>
                        </a:extLst>
                      </p:cNvPr>
                      <p:cNvSpPr>
                        <a:spLocks noChangeArrowheads="1"/>
                      </p:cNvSpPr>
                      <p:nvPr/>
                    </p:nvSpPr>
                    <p:spPr bwMode="auto">
                      <a:xfrm>
                        <a:off x="4331" y="2840"/>
                        <a:ext cx="67" cy="30"/>
                      </a:xfrm>
                      <a:prstGeom prst="rect">
                        <a:avLst/>
                      </a:prstGeom>
                      <a:solidFill>
                        <a:srgbClr val="DFC80A"/>
                      </a:solidFill>
                      <a:ln w="9525">
                        <a:noFill/>
                        <a:miter lim="800000"/>
                        <a:headEnd/>
                        <a:tailEnd/>
                      </a:ln>
                    </p:spPr>
                    <p:txBody>
                      <a:bodyPr wrap="none" anchor="ctr"/>
                      <a:lstStyle/>
                      <a:p>
                        <a:endParaRPr lang="zh-TW" altLang="en-US"/>
                      </a:p>
                    </p:txBody>
                  </p:sp>
                  <p:sp>
                    <p:nvSpPr>
                      <p:cNvPr id="115" name="Rectangle 26">
                        <a:extLst>
                          <a:ext uri="{FF2B5EF4-FFF2-40B4-BE49-F238E27FC236}">
                            <a16:creationId xmlns:a16="http://schemas.microsoft.com/office/drawing/2014/main" id="{CB775BB9-3A1C-864E-A4A9-56E8767F347B}"/>
                          </a:ext>
                        </a:extLst>
                      </p:cNvPr>
                      <p:cNvSpPr>
                        <a:spLocks noChangeArrowheads="1"/>
                      </p:cNvSpPr>
                      <p:nvPr/>
                    </p:nvSpPr>
                    <p:spPr bwMode="auto">
                      <a:xfrm>
                        <a:off x="4331" y="2895"/>
                        <a:ext cx="67" cy="30"/>
                      </a:xfrm>
                      <a:prstGeom prst="rect">
                        <a:avLst/>
                      </a:prstGeom>
                      <a:solidFill>
                        <a:srgbClr val="DFC80A"/>
                      </a:solidFill>
                      <a:ln w="9525">
                        <a:noFill/>
                        <a:miter lim="800000"/>
                        <a:headEnd/>
                        <a:tailEnd/>
                      </a:ln>
                    </p:spPr>
                    <p:txBody>
                      <a:bodyPr wrap="none" anchor="ctr"/>
                      <a:lstStyle/>
                      <a:p>
                        <a:endParaRPr lang="zh-TW" altLang="en-US"/>
                      </a:p>
                    </p:txBody>
                  </p:sp>
                  <p:sp>
                    <p:nvSpPr>
                      <p:cNvPr id="116" name="Rectangle 27">
                        <a:extLst>
                          <a:ext uri="{FF2B5EF4-FFF2-40B4-BE49-F238E27FC236}">
                            <a16:creationId xmlns:a16="http://schemas.microsoft.com/office/drawing/2014/main" id="{D6024A46-E54D-8D48-8FC3-F003B9CF2853}"/>
                          </a:ext>
                        </a:extLst>
                      </p:cNvPr>
                      <p:cNvSpPr>
                        <a:spLocks noChangeArrowheads="1"/>
                      </p:cNvSpPr>
                      <p:nvPr/>
                    </p:nvSpPr>
                    <p:spPr bwMode="auto">
                      <a:xfrm>
                        <a:off x="4331" y="2949"/>
                        <a:ext cx="67" cy="31"/>
                      </a:xfrm>
                      <a:prstGeom prst="rect">
                        <a:avLst/>
                      </a:prstGeom>
                      <a:solidFill>
                        <a:srgbClr val="DFC80A"/>
                      </a:solidFill>
                      <a:ln w="9525">
                        <a:noFill/>
                        <a:miter lim="800000"/>
                        <a:headEnd/>
                        <a:tailEnd/>
                      </a:ln>
                    </p:spPr>
                    <p:txBody>
                      <a:bodyPr wrap="none" anchor="ctr"/>
                      <a:lstStyle/>
                      <a:p>
                        <a:endParaRPr lang="zh-TW" altLang="en-US"/>
                      </a:p>
                    </p:txBody>
                  </p:sp>
                </p:grpSp>
                <p:grpSp>
                  <p:nvGrpSpPr>
                    <p:cNvPr id="108" name="Group 28">
                      <a:extLst>
                        <a:ext uri="{FF2B5EF4-FFF2-40B4-BE49-F238E27FC236}">
                          <a16:creationId xmlns:a16="http://schemas.microsoft.com/office/drawing/2014/main" id="{D1746303-01BD-C444-8660-2C40BC627AC1}"/>
                        </a:ext>
                      </a:extLst>
                    </p:cNvPr>
                    <p:cNvGrpSpPr>
                      <a:grpSpLocks/>
                    </p:cNvGrpSpPr>
                    <p:nvPr/>
                  </p:nvGrpSpPr>
                  <p:grpSpPr bwMode="auto">
                    <a:xfrm>
                      <a:off x="4331" y="2999"/>
                      <a:ext cx="67" cy="197"/>
                      <a:chOff x="4331" y="2999"/>
                      <a:chExt cx="67" cy="197"/>
                    </a:xfrm>
                  </p:grpSpPr>
                  <p:sp>
                    <p:nvSpPr>
                      <p:cNvPr id="109" name="Rectangle 29">
                        <a:extLst>
                          <a:ext uri="{FF2B5EF4-FFF2-40B4-BE49-F238E27FC236}">
                            <a16:creationId xmlns:a16="http://schemas.microsoft.com/office/drawing/2014/main" id="{FF13BF85-DE34-CA44-8251-E4D9F2BC87AC}"/>
                          </a:ext>
                        </a:extLst>
                      </p:cNvPr>
                      <p:cNvSpPr>
                        <a:spLocks noChangeArrowheads="1"/>
                      </p:cNvSpPr>
                      <p:nvPr/>
                    </p:nvSpPr>
                    <p:spPr bwMode="auto">
                      <a:xfrm>
                        <a:off x="4331" y="2999"/>
                        <a:ext cx="67" cy="31"/>
                      </a:xfrm>
                      <a:prstGeom prst="rect">
                        <a:avLst/>
                      </a:prstGeom>
                      <a:solidFill>
                        <a:srgbClr val="DFC80A"/>
                      </a:solidFill>
                      <a:ln w="9525">
                        <a:noFill/>
                        <a:miter lim="800000"/>
                        <a:headEnd/>
                        <a:tailEnd/>
                      </a:ln>
                    </p:spPr>
                    <p:txBody>
                      <a:bodyPr wrap="none" anchor="ctr"/>
                      <a:lstStyle/>
                      <a:p>
                        <a:endParaRPr lang="zh-TW" altLang="en-US"/>
                      </a:p>
                    </p:txBody>
                  </p:sp>
                  <p:sp>
                    <p:nvSpPr>
                      <p:cNvPr id="110" name="Rectangle 30">
                        <a:extLst>
                          <a:ext uri="{FF2B5EF4-FFF2-40B4-BE49-F238E27FC236}">
                            <a16:creationId xmlns:a16="http://schemas.microsoft.com/office/drawing/2014/main" id="{D73CC044-6D2D-6947-B8A3-9B13FF29AE06}"/>
                          </a:ext>
                        </a:extLst>
                      </p:cNvPr>
                      <p:cNvSpPr>
                        <a:spLocks noChangeArrowheads="1"/>
                      </p:cNvSpPr>
                      <p:nvPr/>
                    </p:nvSpPr>
                    <p:spPr bwMode="auto">
                      <a:xfrm>
                        <a:off x="4331" y="3054"/>
                        <a:ext cx="67" cy="32"/>
                      </a:xfrm>
                      <a:prstGeom prst="rect">
                        <a:avLst/>
                      </a:prstGeom>
                      <a:solidFill>
                        <a:srgbClr val="DFC80A"/>
                      </a:solidFill>
                      <a:ln w="9525">
                        <a:noFill/>
                        <a:miter lim="800000"/>
                        <a:headEnd/>
                        <a:tailEnd/>
                      </a:ln>
                    </p:spPr>
                    <p:txBody>
                      <a:bodyPr wrap="none" anchor="ctr"/>
                      <a:lstStyle/>
                      <a:p>
                        <a:endParaRPr lang="zh-TW" altLang="en-US"/>
                      </a:p>
                    </p:txBody>
                  </p:sp>
                  <p:sp>
                    <p:nvSpPr>
                      <p:cNvPr id="111" name="Rectangle 31">
                        <a:extLst>
                          <a:ext uri="{FF2B5EF4-FFF2-40B4-BE49-F238E27FC236}">
                            <a16:creationId xmlns:a16="http://schemas.microsoft.com/office/drawing/2014/main" id="{796CAC71-7E18-F34C-8A5B-EBFFF34A78DE}"/>
                          </a:ext>
                        </a:extLst>
                      </p:cNvPr>
                      <p:cNvSpPr>
                        <a:spLocks noChangeArrowheads="1"/>
                      </p:cNvSpPr>
                      <p:nvPr/>
                    </p:nvSpPr>
                    <p:spPr bwMode="auto">
                      <a:xfrm>
                        <a:off x="4331" y="3109"/>
                        <a:ext cx="67" cy="32"/>
                      </a:xfrm>
                      <a:prstGeom prst="rect">
                        <a:avLst/>
                      </a:prstGeom>
                      <a:solidFill>
                        <a:srgbClr val="DFC80A"/>
                      </a:solidFill>
                      <a:ln w="9525">
                        <a:noFill/>
                        <a:miter lim="800000"/>
                        <a:headEnd/>
                        <a:tailEnd/>
                      </a:ln>
                    </p:spPr>
                    <p:txBody>
                      <a:bodyPr wrap="none" anchor="ctr"/>
                      <a:lstStyle/>
                      <a:p>
                        <a:endParaRPr lang="zh-TW" altLang="en-US"/>
                      </a:p>
                    </p:txBody>
                  </p:sp>
                  <p:sp>
                    <p:nvSpPr>
                      <p:cNvPr id="112" name="Rectangle 32">
                        <a:extLst>
                          <a:ext uri="{FF2B5EF4-FFF2-40B4-BE49-F238E27FC236}">
                            <a16:creationId xmlns:a16="http://schemas.microsoft.com/office/drawing/2014/main" id="{F2300D2C-9642-DC44-BA4C-AF552D5A129E}"/>
                          </a:ext>
                        </a:extLst>
                      </p:cNvPr>
                      <p:cNvSpPr>
                        <a:spLocks noChangeArrowheads="1"/>
                      </p:cNvSpPr>
                      <p:nvPr/>
                    </p:nvSpPr>
                    <p:spPr bwMode="auto">
                      <a:xfrm>
                        <a:off x="4331" y="3164"/>
                        <a:ext cx="67" cy="32"/>
                      </a:xfrm>
                      <a:prstGeom prst="rect">
                        <a:avLst/>
                      </a:prstGeom>
                      <a:solidFill>
                        <a:srgbClr val="DFC80A"/>
                      </a:solidFill>
                      <a:ln w="9525">
                        <a:noFill/>
                        <a:miter lim="800000"/>
                        <a:headEnd/>
                        <a:tailEnd/>
                      </a:ln>
                    </p:spPr>
                    <p:txBody>
                      <a:bodyPr wrap="none" anchor="ctr"/>
                      <a:lstStyle/>
                      <a:p>
                        <a:endParaRPr lang="zh-TW" altLang="en-US"/>
                      </a:p>
                    </p:txBody>
                  </p:sp>
                </p:grpSp>
              </p:grpSp>
              <p:grpSp>
                <p:nvGrpSpPr>
                  <p:cNvPr id="101" name="Group 33">
                    <a:extLst>
                      <a:ext uri="{FF2B5EF4-FFF2-40B4-BE49-F238E27FC236}">
                        <a16:creationId xmlns:a16="http://schemas.microsoft.com/office/drawing/2014/main" id="{1A1CD6DC-BE03-6145-B5A9-A73EFD4823B2}"/>
                      </a:ext>
                    </a:extLst>
                  </p:cNvPr>
                  <p:cNvGrpSpPr>
                    <a:grpSpLocks/>
                  </p:cNvGrpSpPr>
                  <p:nvPr/>
                </p:nvGrpSpPr>
                <p:grpSpPr bwMode="auto">
                  <a:xfrm>
                    <a:off x="4331" y="3224"/>
                    <a:ext cx="67" cy="197"/>
                    <a:chOff x="4331" y="3224"/>
                    <a:chExt cx="67" cy="197"/>
                  </a:xfrm>
                </p:grpSpPr>
                <p:sp>
                  <p:nvSpPr>
                    <p:cNvPr id="103" name="Rectangle 34">
                      <a:extLst>
                        <a:ext uri="{FF2B5EF4-FFF2-40B4-BE49-F238E27FC236}">
                          <a16:creationId xmlns:a16="http://schemas.microsoft.com/office/drawing/2014/main" id="{86CEAEFB-CA8F-FC46-9BC6-6B310ECB2519}"/>
                        </a:ext>
                      </a:extLst>
                    </p:cNvPr>
                    <p:cNvSpPr>
                      <a:spLocks noChangeArrowheads="1"/>
                    </p:cNvSpPr>
                    <p:nvPr/>
                  </p:nvSpPr>
                  <p:spPr bwMode="auto">
                    <a:xfrm>
                      <a:off x="4331" y="3224"/>
                      <a:ext cx="67" cy="32"/>
                    </a:xfrm>
                    <a:prstGeom prst="rect">
                      <a:avLst/>
                    </a:prstGeom>
                    <a:solidFill>
                      <a:srgbClr val="DFC80A"/>
                    </a:solidFill>
                    <a:ln w="9525">
                      <a:noFill/>
                      <a:miter lim="800000"/>
                      <a:headEnd/>
                      <a:tailEnd/>
                    </a:ln>
                  </p:spPr>
                  <p:txBody>
                    <a:bodyPr wrap="none" anchor="ctr"/>
                    <a:lstStyle/>
                    <a:p>
                      <a:endParaRPr lang="zh-TW" altLang="en-US"/>
                    </a:p>
                  </p:txBody>
                </p:sp>
                <p:sp>
                  <p:nvSpPr>
                    <p:cNvPr id="104" name="Rectangle 35">
                      <a:extLst>
                        <a:ext uri="{FF2B5EF4-FFF2-40B4-BE49-F238E27FC236}">
                          <a16:creationId xmlns:a16="http://schemas.microsoft.com/office/drawing/2014/main" id="{52AF97B6-1EA2-1D4F-A43D-BC1435F51C9F}"/>
                        </a:ext>
                      </a:extLst>
                    </p:cNvPr>
                    <p:cNvSpPr>
                      <a:spLocks noChangeArrowheads="1"/>
                    </p:cNvSpPr>
                    <p:nvPr/>
                  </p:nvSpPr>
                  <p:spPr bwMode="auto">
                    <a:xfrm>
                      <a:off x="4331" y="3279"/>
                      <a:ext cx="67" cy="32"/>
                    </a:xfrm>
                    <a:prstGeom prst="rect">
                      <a:avLst/>
                    </a:prstGeom>
                    <a:solidFill>
                      <a:srgbClr val="DFC80A"/>
                    </a:solidFill>
                    <a:ln w="9525">
                      <a:noFill/>
                      <a:miter lim="800000"/>
                      <a:headEnd/>
                      <a:tailEnd/>
                    </a:ln>
                  </p:spPr>
                  <p:txBody>
                    <a:bodyPr wrap="none" anchor="ctr"/>
                    <a:lstStyle/>
                    <a:p>
                      <a:endParaRPr lang="zh-TW" altLang="en-US"/>
                    </a:p>
                  </p:txBody>
                </p:sp>
                <p:sp>
                  <p:nvSpPr>
                    <p:cNvPr id="105" name="Rectangle 36">
                      <a:extLst>
                        <a:ext uri="{FF2B5EF4-FFF2-40B4-BE49-F238E27FC236}">
                          <a16:creationId xmlns:a16="http://schemas.microsoft.com/office/drawing/2014/main" id="{BEF880F5-147B-EB47-A8C2-1023E3724339}"/>
                        </a:ext>
                      </a:extLst>
                    </p:cNvPr>
                    <p:cNvSpPr>
                      <a:spLocks noChangeArrowheads="1"/>
                    </p:cNvSpPr>
                    <p:nvPr/>
                  </p:nvSpPr>
                  <p:spPr bwMode="auto">
                    <a:xfrm>
                      <a:off x="4331" y="3335"/>
                      <a:ext cx="67" cy="31"/>
                    </a:xfrm>
                    <a:prstGeom prst="rect">
                      <a:avLst/>
                    </a:prstGeom>
                    <a:solidFill>
                      <a:srgbClr val="DFC80A"/>
                    </a:solidFill>
                    <a:ln w="9525">
                      <a:noFill/>
                      <a:miter lim="800000"/>
                      <a:headEnd/>
                      <a:tailEnd/>
                    </a:ln>
                  </p:spPr>
                  <p:txBody>
                    <a:bodyPr wrap="none" anchor="ctr"/>
                    <a:lstStyle/>
                    <a:p>
                      <a:endParaRPr lang="zh-TW" altLang="en-US"/>
                    </a:p>
                  </p:txBody>
                </p:sp>
                <p:sp>
                  <p:nvSpPr>
                    <p:cNvPr id="106" name="Rectangle 37">
                      <a:extLst>
                        <a:ext uri="{FF2B5EF4-FFF2-40B4-BE49-F238E27FC236}">
                          <a16:creationId xmlns:a16="http://schemas.microsoft.com/office/drawing/2014/main" id="{5C97DBDF-5E79-844B-A9D0-98F5D5CF34DA}"/>
                        </a:ext>
                      </a:extLst>
                    </p:cNvPr>
                    <p:cNvSpPr>
                      <a:spLocks noChangeArrowheads="1"/>
                    </p:cNvSpPr>
                    <p:nvPr/>
                  </p:nvSpPr>
                  <p:spPr bwMode="auto">
                    <a:xfrm>
                      <a:off x="4331" y="3389"/>
                      <a:ext cx="67" cy="32"/>
                    </a:xfrm>
                    <a:prstGeom prst="rect">
                      <a:avLst/>
                    </a:prstGeom>
                    <a:solidFill>
                      <a:srgbClr val="DFC80A"/>
                    </a:solidFill>
                    <a:ln w="9525">
                      <a:noFill/>
                      <a:miter lim="800000"/>
                      <a:headEnd/>
                      <a:tailEnd/>
                    </a:ln>
                  </p:spPr>
                  <p:txBody>
                    <a:bodyPr wrap="none" anchor="ctr"/>
                    <a:lstStyle/>
                    <a:p>
                      <a:endParaRPr lang="zh-TW" altLang="en-US"/>
                    </a:p>
                  </p:txBody>
                </p:sp>
              </p:grpSp>
              <p:sp>
                <p:nvSpPr>
                  <p:cNvPr id="102" name="Rectangle 38">
                    <a:extLst>
                      <a:ext uri="{FF2B5EF4-FFF2-40B4-BE49-F238E27FC236}">
                        <a16:creationId xmlns:a16="http://schemas.microsoft.com/office/drawing/2014/main" id="{E7F0E4EA-34E3-CF49-829A-55C576EB5C29}"/>
                      </a:ext>
                    </a:extLst>
                  </p:cNvPr>
                  <p:cNvSpPr>
                    <a:spLocks noChangeArrowheads="1"/>
                  </p:cNvSpPr>
                  <p:nvPr/>
                </p:nvSpPr>
                <p:spPr bwMode="auto">
                  <a:xfrm>
                    <a:off x="4331" y="3448"/>
                    <a:ext cx="67" cy="32"/>
                  </a:xfrm>
                  <a:prstGeom prst="rect">
                    <a:avLst/>
                  </a:prstGeom>
                  <a:solidFill>
                    <a:srgbClr val="DFC80A"/>
                  </a:solidFill>
                  <a:ln w="9525">
                    <a:noFill/>
                    <a:miter lim="800000"/>
                    <a:headEnd/>
                    <a:tailEnd/>
                  </a:ln>
                </p:spPr>
                <p:txBody>
                  <a:bodyPr wrap="none" anchor="ctr"/>
                  <a:lstStyle/>
                  <a:p>
                    <a:endParaRPr lang="zh-TW" altLang="en-US"/>
                  </a:p>
                </p:txBody>
              </p:sp>
            </p:grpSp>
            <p:grpSp>
              <p:nvGrpSpPr>
                <p:cNvPr id="15" name="Group 39">
                  <a:extLst>
                    <a:ext uri="{FF2B5EF4-FFF2-40B4-BE49-F238E27FC236}">
                      <a16:creationId xmlns:a16="http://schemas.microsoft.com/office/drawing/2014/main" id="{1286FA31-B87E-444A-9F68-73525C27CF9B}"/>
                    </a:ext>
                  </a:extLst>
                </p:cNvPr>
                <p:cNvGrpSpPr>
                  <a:grpSpLocks/>
                </p:cNvGrpSpPr>
                <p:nvPr/>
              </p:nvGrpSpPr>
              <p:grpSpPr bwMode="auto">
                <a:xfrm>
                  <a:off x="4041" y="1609"/>
                  <a:ext cx="103" cy="1699"/>
                  <a:chOff x="5647" y="2339"/>
                  <a:chExt cx="68" cy="1134"/>
                </a:xfrm>
              </p:grpSpPr>
              <p:grpSp>
                <p:nvGrpSpPr>
                  <p:cNvPr id="71" name="Group 40">
                    <a:extLst>
                      <a:ext uri="{FF2B5EF4-FFF2-40B4-BE49-F238E27FC236}">
                        <a16:creationId xmlns:a16="http://schemas.microsoft.com/office/drawing/2014/main" id="{48EC5293-256F-1344-9967-B34DF1F1DB47}"/>
                      </a:ext>
                    </a:extLst>
                  </p:cNvPr>
                  <p:cNvGrpSpPr>
                    <a:grpSpLocks/>
                  </p:cNvGrpSpPr>
                  <p:nvPr/>
                </p:nvGrpSpPr>
                <p:grpSpPr bwMode="auto">
                  <a:xfrm>
                    <a:off x="5647" y="2339"/>
                    <a:ext cx="68" cy="412"/>
                    <a:chOff x="5647" y="2339"/>
                    <a:chExt cx="68" cy="412"/>
                  </a:xfrm>
                </p:grpSpPr>
                <p:grpSp>
                  <p:nvGrpSpPr>
                    <p:cNvPr id="89" name="Group 41">
                      <a:extLst>
                        <a:ext uri="{FF2B5EF4-FFF2-40B4-BE49-F238E27FC236}">
                          <a16:creationId xmlns:a16="http://schemas.microsoft.com/office/drawing/2014/main" id="{58073AC7-F8E0-A146-82E8-83CF400C3009}"/>
                        </a:ext>
                      </a:extLst>
                    </p:cNvPr>
                    <p:cNvGrpSpPr>
                      <a:grpSpLocks/>
                    </p:cNvGrpSpPr>
                    <p:nvPr/>
                  </p:nvGrpSpPr>
                  <p:grpSpPr bwMode="auto">
                    <a:xfrm>
                      <a:off x="5647" y="2339"/>
                      <a:ext cx="68" cy="197"/>
                      <a:chOff x="5647" y="2339"/>
                      <a:chExt cx="68" cy="197"/>
                    </a:xfrm>
                  </p:grpSpPr>
                  <p:sp>
                    <p:nvSpPr>
                      <p:cNvPr id="95" name="Rectangle 42">
                        <a:extLst>
                          <a:ext uri="{FF2B5EF4-FFF2-40B4-BE49-F238E27FC236}">
                            <a16:creationId xmlns:a16="http://schemas.microsoft.com/office/drawing/2014/main" id="{9C4D62D1-5225-4C46-BF15-2E47700E2371}"/>
                          </a:ext>
                        </a:extLst>
                      </p:cNvPr>
                      <p:cNvSpPr>
                        <a:spLocks noChangeArrowheads="1"/>
                      </p:cNvSpPr>
                      <p:nvPr/>
                    </p:nvSpPr>
                    <p:spPr bwMode="auto">
                      <a:xfrm>
                        <a:off x="5647" y="2339"/>
                        <a:ext cx="68" cy="32"/>
                      </a:xfrm>
                      <a:prstGeom prst="rect">
                        <a:avLst/>
                      </a:prstGeom>
                      <a:solidFill>
                        <a:srgbClr val="DFC80A"/>
                      </a:solidFill>
                      <a:ln w="9525">
                        <a:noFill/>
                        <a:miter lim="800000"/>
                        <a:headEnd/>
                        <a:tailEnd/>
                      </a:ln>
                    </p:spPr>
                    <p:txBody>
                      <a:bodyPr wrap="none" anchor="ctr"/>
                      <a:lstStyle/>
                      <a:p>
                        <a:endParaRPr lang="zh-TW" altLang="en-US"/>
                      </a:p>
                    </p:txBody>
                  </p:sp>
                  <p:sp>
                    <p:nvSpPr>
                      <p:cNvPr id="96" name="Rectangle 43">
                        <a:extLst>
                          <a:ext uri="{FF2B5EF4-FFF2-40B4-BE49-F238E27FC236}">
                            <a16:creationId xmlns:a16="http://schemas.microsoft.com/office/drawing/2014/main" id="{1BCC95F9-9120-0441-9A78-643AECB3A93B}"/>
                          </a:ext>
                        </a:extLst>
                      </p:cNvPr>
                      <p:cNvSpPr>
                        <a:spLocks noChangeArrowheads="1"/>
                      </p:cNvSpPr>
                      <p:nvPr/>
                    </p:nvSpPr>
                    <p:spPr bwMode="auto">
                      <a:xfrm>
                        <a:off x="5647" y="2395"/>
                        <a:ext cx="68" cy="31"/>
                      </a:xfrm>
                      <a:prstGeom prst="rect">
                        <a:avLst/>
                      </a:prstGeom>
                      <a:solidFill>
                        <a:srgbClr val="DFC80A"/>
                      </a:solidFill>
                      <a:ln w="9525">
                        <a:noFill/>
                        <a:miter lim="800000"/>
                        <a:headEnd/>
                        <a:tailEnd/>
                      </a:ln>
                    </p:spPr>
                    <p:txBody>
                      <a:bodyPr wrap="none" anchor="ctr"/>
                      <a:lstStyle/>
                      <a:p>
                        <a:endParaRPr lang="zh-TW" altLang="en-US"/>
                      </a:p>
                    </p:txBody>
                  </p:sp>
                  <p:sp>
                    <p:nvSpPr>
                      <p:cNvPr id="97" name="Rectangle 44">
                        <a:extLst>
                          <a:ext uri="{FF2B5EF4-FFF2-40B4-BE49-F238E27FC236}">
                            <a16:creationId xmlns:a16="http://schemas.microsoft.com/office/drawing/2014/main" id="{D428365C-2437-A64A-BD9E-9CC3B996058C}"/>
                          </a:ext>
                        </a:extLst>
                      </p:cNvPr>
                      <p:cNvSpPr>
                        <a:spLocks noChangeArrowheads="1"/>
                      </p:cNvSpPr>
                      <p:nvPr/>
                    </p:nvSpPr>
                    <p:spPr bwMode="auto">
                      <a:xfrm>
                        <a:off x="5647" y="2450"/>
                        <a:ext cx="68" cy="31"/>
                      </a:xfrm>
                      <a:prstGeom prst="rect">
                        <a:avLst/>
                      </a:prstGeom>
                      <a:solidFill>
                        <a:srgbClr val="DFC80A"/>
                      </a:solidFill>
                      <a:ln w="9525">
                        <a:noFill/>
                        <a:miter lim="800000"/>
                        <a:headEnd/>
                        <a:tailEnd/>
                      </a:ln>
                    </p:spPr>
                    <p:txBody>
                      <a:bodyPr wrap="none" anchor="ctr"/>
                      <a:lstStyle/>
                      <a:p>
                        <a:endParaRPr lang="zh-TW" altLang="en-US"/>
                      </a:p>
                    </p:txBody>
                  </p:sp>
                  <p:sp>
                    <p:nvSpPr>
                      <p:cNvPr id="98" name="Rectangle 45">
                        <a:extLst>
                          <a:ext uri="{FF2B5EF4-FFF2-40B4-BE49-F238E27FC236}">
                            <a16:creationId xmlns:a16="http://schemas.microsoft.com/office/drawing/2014/main" id="{002C2F0F-91DF-3042-A488-23E9FC4C0327}"/>
                          </a:ext>
                        </a:extLst>
                      </p:cNvPr>
                      <p:cNvSpPr>
                        <a:spLocks noChangeArrowheads="1"/>
                      </p:cNvSpPr>
                      <p:nvPr/>
                    </p:nvSpPr>
                    <p:spPr bwMode="auto">
                      <a:xfrm>
                        <a:off x="5647" y="2504"/>
                        <a:ext cx="68" cy="32"/>
                      </a:xfrm>
                      <a:prstGeom prst="rect">
                        <a:avLst/>
                      </a:prstGeom>
                      <a:solidFill>
                        <a:srgbClr val="DFC80A"/>
                      </a:solidFill>
                      <a:ln w="9525">
                        <a:noFill/>
                        <a:miter lim="800000"/>
                        <a:headEnd/>
                        <a:tailEnd/>
                      </a:ln>
                    </p:spPr>
                    <p:txBody>
                      <a:bodyPr wrap="none" anchor="ctr"/>
                      <a:lstStyle/>
                      <a:p>
                        <a:endParaRPr lang="zh-TW" altLang="en-US"/>
                      </a:p>
                    </p:txBody>
                  </p:sp>
                </p:grpSp>
                <p:grpSp>
                  <p:nvGrpSpPr>
                    <p:cNvPr id="90" name="Group 46">
                      <a:extLst>
                        <a:ext uri="{FF2B5EF4-FFF2-40B4-BE49-F238E27FC236}">
                          <a16:creationId xmlns:a16="http://schemas.microsoft.com/office/drawing/2014/main" id="{CACB60FE-80F2-D245-903C-64A3CA37625E}"/>
                        </a:ext>
                      </a:extLst>
                    </p:cNvPr>
                    <p:cNvGrpSpPr>
                      <a:grpSpLocks/>
                    </p:cNvGrpSpPr>
                    <p:nvPr/>
                  </p:nvGrpSpPr>
                  <p:grpSpPr bwMode="auto">
                    <a:xfrm>
                      <a:off x="5647" y="2555"/>
                      <a:ext cx="68" cy="196"/>
                      <a:chOff x="5647" y="2555"/>
                      <a:chExt cx="68" cy="196"/>
                    </a:xfrm>
                  </p:grpSpPr>
                  <p:sp>
                    <p:nvSpPr>
                      <p:cNvPr id="91" name="Rectangle 47">
                        <a:extLst>
                          <a:ext uri="{FF2B5EF4-FFF2-40B4-BE49-F238E27FC236}">
                            <a16:creationId xmlns:a16="http://schemas.microsoft.com/office/drawing/2014/main" id="{BC3865D1-0AC4-314A-8E3D-4CD681C7FFBA}"/>
                          </a:ext>
                        </a:extLst>
                      </p:cNvPr>
                      <p:cNvSpPr>
                        <a:spLocks noChangeArrowheads="1"/>
                      </p:cNvSpPr>
                      <p:nvPr/>
                    </p:nvSpPr>
                    <p:spPr bwMode="auto">
                      <a:xfrm>
                        <a:off x="5647" y="2555"/>
                        <a:ext cx="68" cy="31"/>
                      </a:xfrm>
                      <a:prstGeom prst="rect">
                        <a:avLst/>
                      </a:prstGeom>
                      <a:solidFill>
                        <a:srgbClr val="DFC80A"/>
                      </a:solidFill>
                      <a:ln w="9525">
                        <a:noFill/>
                        <a:miter lim="800000"/>
                        <a:headEnd/>
                        <a:tailEnd/>
                      </a:ln>
                    </p:spPr>
                    <p:txBody>
                      <a:bodyPr wrap="none" anchor="ctr"/>
                      <a:lstStyle/>
                      <a:p>
                        <a:endParaRPr lang="zh-TW" altLang="en-US"/>
                      </a:p>
                    </p:txBody>
                  </p:sp>
                  <p:sp>
                    <p:nvSpPr>
                      <p:cNvPr id="92" name="Rectangle 48">
                        <a:extLst>
                          <a:ext uri="{FF2B5EF4-FFF2-40B4-BE49-F238E27FC236}">
                            <a16:creationId xmlns:a16="http://schemas.microsoft.com/office/drawing/2014/main" id="{A276AE78-59CB-FC4A-B054-6C53365F9C6E}"/>
                          </a:ext>
                        </a:extLst>
                      </p:cNvPr>
                      <p:cNvSpPr>
                        <a:spLocks noChangeArrowheads="1"/>
                      </p:cNvSpPr>
                      <p:nvPr/>
                    </p:nvSpPr>
                    <p:spPr bwMode="auto">
                      <a:xfrm>
                        <a:off x="5647" y="2610"/>
                        <a:ext cx="68" cy="31"/>
                      </a:xfrm>
                      <a:prstGeom prst="rect">
                        <a:avLst/>
                      </a:prstGeom>
                      <a:solidFill>
                        <a:srgbClr val="DFC80A"/>
                      </a:solidFill>
                      <a:ln w="9525">
                        <a:noFill/>
                        <a:miter lim="800000"/>
                        <a:headEnd/>
                        <a:tailEnd/>
                      </a:ln>
                    </p:spPr>
                    <p:txBody>
                      <a:bodyPr wrap="none" anchor="ctr"/>
                      <a:lstStyle/>
                      <a:p>
                        <a:endParaRPr lang="zh-TW" altLang="en-US"/>
                      </a:p>
                    </p:txBody>
                  </p:sp>
                  <p:sp>
                    <p:nvSpPr>
                      <p:cNvPr id="93" name="Rectangle 49">
                        <a:extLst>
                          <a:ext uri="{FF2B5EF4-FFF2-40B4-BE49-F238E27FC236}">
                            <a16:creationId xmlns:a16="http://schemas.microsoft.com/office/drawing/2014/main" id="{F722A0A3-B054-4B49-AAED-A82A6CC4AC9B}"/>
                          </a:ext>
                        </a:extLst>
                      </p:cNvPr>
                      <p:cNvSpPr>
                        <a:spLocks noChangeArrowheads="1"/>
                      </p:cNvSpPr>
                      <p:nvPr/>
                    </p:nvSpPr>
                    <p:spPr bwMode="auto">
                      <a:xfrm>
                        <a:off x="5647" y="2665"/>
                        <a:ext cx="68" cy="31"/>
                      </a:xfrm>
                      <a:prstGeom prst="rect">
                        <a:avLst/>
                      </a:prstGeom>
                      <a:solidFill>
                        <a:srgbClr val="DFC80A"/>
                      </a:solidFill>
                      <a:ln w="9525">
                        <a:noFill/>
                        <a:miter lim="800000"/>
                        <a:headEnd/>
                        <a:tailEnd/>
                      </a:ln>
                    </p:spPr>
                    <p:txBody>
                      <a:bodyPr wrap="none" anchor="ctr"/>
                      <a:lstStyle/>
                      <a:p>
                        <a:endParaRPr lang="zh-TW" altLang="en-US"/>
                      </a:p>
                    </p:txBody>
                  </p:sp>
                  <p:sp>
                    <p:nvSpPr>
                      <p:cNvPr id="94" name="Rectangle 50">
                        <a:extLst>
                          <a:ext uri="{FF2B5EF4-FFF2-40B4-BE49-F238E27FC236}">
                            <a16:creationId xmlns:a16="http://schemas.microsoft.com/office/drawing/2014/main" id="{B7243AF7-E62A-8442-ABEC-664FAFCF870B}"/>
                          </a:ext>
                        </a:extLst>
                      </p:cNvPr>
                      <p:cNvSpPr>
                        <a:spLocks noChangeArrowheads="1"/>
                      </p:cNvSpPr>
                      <p:nvPr/>
                    </p:nvSpPr>
                    <p:spPr bwMode="auto">
                      <a:xfrm>
                        <a:off x="5647" y="2720"/>
                        <a:ext cx="68" cy="31"/>
                      </a:xfrm>
                      <a:prstGeom prst="rect">
                        <a:avLst/>
                      </a:prstGeom>
                      <a:solidFill>
                        <a:srgbClr val="DFC80A"/>
                      </a:solidFill>
                      <a:ln w="9525">
                        <a:noFill/>
                        <a:miter lim="800000"/>
                        <a:headEnd/>
                        <a:tailEnd/>
                      </a:ln>
                    </p:spPr>
                    <p:txBody>
                      <a:bodyPr wrap="none" anchor="ctr"/>
                      <a:lstStyle/>
                      <a:p>
                        <a:endParaRPr lang="zh-TW" altLang="en-US"/>
                      </a:p>
                    </p:txBody>
                  </p:sp>
                </p:grpSp>
              </p:grpSp>
              <p:grpSp>
                <p:nvGrpSpPr>
                  <p:cNvPr id="72" name="Group 51">
                    <a:extLst>
                      <a:ext uri="{FF2B5EF4-FFF2-40B4-BE49-F238E27FC236}">
                        <a16:creationId xmlns:a16="http://schemas.microsoft.com/office/drawing/2014/main" id="{AB9F6CFB-BE23-864A-8BA8-C701B5B41D6B}"/>
                      </a:ext>
                    </a:extLst>
                  </p:cNvPr>
                  <p:cNvGrpSpPr>
                    <a:grpSpLocks/>
                  </p:cNvGrpSpPr>
                  <p:nvPr/>
                </p:nvGrpSpPr>
                <p:grpSpPr bwMode="auto">
                  <a:xfrm>
                    <a:off x="5647" y="2778"/>
                    <a:ext cx="68" cy="410"/>
                    <a:chOff x="5647" y="2778"/>
                    <a:chExt cx="68" cy="410"/>
                  </a:xfrm>
                </p:grpSpPr>
                <p:grpSp>
                  <p:nvGrpSpPr>
                    <p:cNvPr id="79" name="Group 52">
                      <a:extLst>
                        <a:ext uri="{FF2B5EF4-FFF2-40B4-BE49-F238E27FC236}">
                          <a16:creationId xmlns:a16="http://schemas.microsoft.com/office/drawing/2014/main" id="{304A60C2-0C2B-9143-8E8B-EFD911D50474}"/>
                        </a:ext>
                      </a:extLst>
                    </p:cNvPr>
                    <p:cNvGrpSpPr>
                      <a:grpSpLocks/>
                    </p:cNvGrpSpPr>
                    <p:nvPr/>
                  </p:nvGrpSpPr>
                  <p:grpSpPr bwMode="auto">
                    <a:xfrm>
                      <a:off x="5647" y="2778"/>
                      <a:ext cx="68" cy="196"/>
                      <a:chOff x="5647" y="2778"/>
                      <a:chExt cx="68" cy="196"/>
                    </a:xfrm>
                  </p:grpSpPr>
                  <p:sp>
                    <p:nvSpPr>
                      <p:cNvPr id="85" name="Rectangle 53">
                        <a:extLst>
                          <a:ext uri="{FF2B5EF4-FFF2-40B4-BE49-F238E27FC236}">
                            <a16:creationId xmlns:a16="http://schemas.microsoft.com/office/drawing/2014/main" id="{517773FB-4754-1A4D-BA42-E9CFF47C08D0}"/>
                          </a:ext>
                        </a:extLst>
                      </p:cNvPr>
                      <p:cNvSpPr>
                        <a:spLocks noChangeArrowheads="1"/>
                      </p:cNvSpPr>
                      <p:nvPr/>
                    </p:nvSpPr>
                    <p:spPr bwMode="auto">
                      <a:xfrm>
                        <a:off x="5647" y="2778"/>
                        <a:ext cx="68" cy="31"/>
                      </a:xfrm>
                      <a:prstGeom prst="rect">
                        <a:avLst/>
                      </a:prstGeom>
                      <a:solidFill>
                        <a:srgbClr val="DFC80A"/>
                      </a:solidFill>
                      <a:ln w="9525">
                        <a:noFill/>
                        <a:miter lim="800000"/>
                        <a:headEnd/>
                        <a:tailEnd/>
                      </a:ln>
                    </p:spPr>
                    <p:txBody>
                      <a:bodyPr wrap="none" anchor="ctr"/>
                      <a:lstStyle/>
                      <a:p>
                        <a:endParaRPr lang="zh-TW" altLang="en-US"/>
                      </a:p>
                    </p:txBody>
                  </p:sp>
                  <p:sp>
                    <p:nvSpPr>
                      <p:cNvPr id="86" name="Rectangle 54">
                        <a:extLst>
                          <a:ext uri="{FF2B5EF4-FFF2-40B4-BE49-F238E27FC236}">
                            <a16:creationId xmlns:a16="http://schemas.microsoft.com/office/drawing/2014/main" id="{05D8FA78-FDAD-DD42-9DCF-61A07DDC51BB}"/>
                          </a:ext>
                        </a:extLst>
                      </p:cNvPr>
                      <p:cNvSpPr>
                        <a:spLocks noChangeArrowheads="1"/>
                      </p:cNvSpPr>
                      <p:nvPr/>
                    </p:nvSpPr>
                    <p:spPr bwMode="auto">
                      <a:xfrm>
                        <a:off x="5647" y="2833"/>
                        <a:ext cx="68" cy="31"/>
                      </a:xfrm>
                      <a:prstGeom prst="rect">
                        <a:avLst/>
                      </a:prstGeom>
                      <a:solidFill>
                        <a:srgbClr val="DFC80A"/>
                      </a:solidFill>
                      <a:ln w="9525">
                        <a:noFill/>
                        <a:miter lim="800000"/>
                        <a:headEnd/>
                        <a:tailEnd/>
                      </a:ln>
                    </p:spPr>
                    <p:txBody>
                      <a:bodyPr wrap="none" anchor="ctr"/>
                      <a:lstStyle/>
                      <a:p>
                        <a:endParaRPr lang="zh-TW" altLang="en-US"/>
                      </a:p>
                    </p:txBody>
                  </p:sp>
                  <p:sp>
                    <p:nvSpPr>
                      <p:cNvPr id="87" name="Rectangle 55">
                        <a:extLst>
                          <a:ext uri="{FF2B5EF4-FFF2-40B4-BE49-F238E27FC236}">
                            <a16:creationId xmlns:a16="http://schemas.microsoft.com/office/drawing/2014/main" id="{51DE35D6-471D-F245-9DAC-13920D02A10A}"/>
                          </a:ext>
                        </a:extLst>
                      </p:cNvPr>
                      <p:cNvSpPr>
                        <a:spLocks noChangeArrowheads="1"/>
                      </p:cNvSpPr>
                      <p:nvPr/>
                    </p:nvSpPr>
                    <p:spPr bwMode="auto">
                      <a:xfrm>
                        <a:off x="5647" y="2888"/>
                        <a:ext cx="68" cy="31"/>
                      </a:xfrm>
                      <a:prstGeom prst="rect">
                        <a:avLst/>
                      </a:prstGeom>
                      <a:solidFill>
                        <a:srgbClr val="DFC80A"/>
                      </a:solidFill>
                      <a:ln w="9525">
                        <a:noFill/>
                        <a:miter lim="800000"/>
                        <a:headEnd/>
                        <a:tailEnd/>
                      </a:ln>
                    </p:spPr>
                    <p:txBody>
                      <a:bodyPr wrap="none" anchor="ctr"/>
                      <a:lstStyle/>
                      <a:p>
                        <a:endParaRPr lang="zh-TW" altLang="en-US"/>
                      </a:p>
                    </p:txBody>
                  </p:sp>
                  <p:sp>
                    <p:nvSpPr>
                      <p:cNvPr id="88" name="Rectangle 56">
                        <a:extLst>
                          <a:ext uri="{FF2B5EF4-FFF2-40B4-BE49-F238E27FC236}">
                            <a16:creationId xmlns:a16="http://schemas.microsoft.com/office/drawing/2014/main" id="{D080E217-DFD1-1044-8BF9-E7A930C00D98}"/>
                          </a:ext>
                        </a:extLst>
                      </p:cNvPr>
                      <p:cNvSpPr>
                        <a:spLocks noChangeArrowheads="1"/>
                      </p:cNvSpPr>
                      <p:nvPr/>
                    </p:nvSpPr>
                    <p:spPr bwMode="auto">
                      <a:xfrm>
                        <a:off x="5647" y="2942"/>
                        <a:ext cx="68" cy="32"/>
                      </a:xfrm>
                      <a:prstGeom prst="rect">
                        <a:avLst/>
                      </a:prstGeom>
                      <a:solidFill>
                        <a:srgbClr val="DFC80A"/>
                      </a:solidFill>
                      <a:ln w="9525">
                        <a:noFill/>
                        <a:miter lim="800000"/>
                        <a:headEnd/>
                        <a:tailEnd/>
                      </a:ln>
                    </p:spPr>
                    <p:txBody>
                      <a:bodyPr wrap="none" anchor="ctr"/>
                      <a:lstStyle/>
                      <a:p>
                        <a:endParaRPr lang="zh-TW" altLang="en-US"/>
                      </a:p>
                    </p:txBody>
                  </p:sp>
                </p:grpSp>
                <p:grpSp>
                  <p:nvGrpSpPr>
                    <p:cNvPr id="80" name="Group 57">
                      <a:extLst>
                        <a:ext uri="{FF2B5EF4-FFF2-40B4-BE49-F238E27FC236}">
                          <a16:creationId xmlns:a16="http://schemas.microsoft.com/office/drawing/2014/main" id="{63A84CB8-7D1C-6A4B-8105-01A3C9B32C7B}"/>
                        </a:ext>
                      </a:extLst>
                    </p:cNvPr>
                    <p:cNvGrpSpPr>
                      <a:grpSpLocks/>
                    </p:cNvGrpSpPr>
                    <p:nvPr/>
                  </p:nvGrpSpPr>
                  <p:grpSpPr bwMode="auto">
                    <a:xfrm>
                      <a:off x="5647" y="2992"/>
                      <a:ext cx="68" cy="196"/>
                      <a:chOff x="5647" y="2992"/>
                      <a:chExt cx="68" cy="196"/>
                    </a:xfrm>
                  </p:grpSpPr>
                  <p:sp>
                    <p:nvSpPr>
                      <p:cNvPr id="81" name="Rectangle 58">
                        <a:extLst>
                          <a:ext uri="{FF2B5EF4-FFF2-40B4-BE49-F238E27FC236}">
                            <a16:creationId xmlns:a16="http://schemas.microsoft.com/office/drawing/2014/main" id="{591BE35E-496F-C348-82ED-3718139EF17D}"/>
                          </a:ext>
                        </a:extLst>
                      </p:cNvPr>
                      <p:cNvSpPr>
                        <a:spLocks noChangeArrowheads="1"/>
                      </p:cNvSpPr>
                      <p:nvPr/>
                    </p:nvSpPr>
                    <p:spPr bwMode="auto">
                      <a:xfrm>
                        <a:off x="5647" y="2992"/>
                        <a:ext cx="68" cy="32"/>
                      </a:xfrm>
                      <a:prstGeom prst="rect">
                        <a:avLst/>
                      </a:prstGeom>
                      <a:solidFill>
                        <a:srgbClr val="DFC80A"/>
                      </a:solidFill>
                      <a:ln w="9525">
                        <a:noFill/>
                        <a:miter lim="800000"/>
                        <a:headEnd/>
                        <a:tailEnd/>
                      </a:ln>
                    </p:spPr>
                    <p:txBody>
                      <a:bodyPr wrap="none" anchor="ctr"/>
                      <a:lstStyle/>
                      <a:p>
                        <a:endParaRPr lang="zh-TW" altLang="en-US"/>
                      </a:p>
                    </p:txBody>
                  </p:sp>
                  <p:sp>
                    <p:nvSpPr>
                      <p:cNvPr id="82" name="Rectangle 59">
                        <a:extLst>
                          <a:ext uri="{FF2B5EF4-FFF2-40B4-BE49-F238E27FC236}">
                            <a16:creationId xmlns:a16="http://schemas.microsoft.com/office/drawing/2014/main" id="{2837A5B6-7455-154F-AB63-F3EE8EBAA4D2}"/>
                          </a:ext>
                        </a:extLst>
                      </p:cNvPr>
                      <p:cNvSpPr>
                        <a:spLocks noChangeArrowheads="1"/>
                      </p:cNvSpPr>
                      <p:nvPr/>
                    </p:nvSpPr>
                    <p:spPr bwMode="auto">
                      <a:xfrm>
                        <a:off x="5647" y="3047"/>
                        <a:ext cx="68" cy="32"/>
                      </a:xfrm>
                      <a:prstGeom prst="rect">
                        <a:avLst/>
                      </a:prstGeom>
                      <a:solidFill>
                        <a:srgbClr val="DFC80A"/>
                      </a:solidFill>
                      <a:ln w="9525">
                        <a:noFill/>
                        <a:miter lim="800000"/>
                        <a:headEnd/>
                        <a:tailEnd/>
                      </a:ln>
                    </p:spPr>
                    <p:txBody>
                      <a:bodyPr wrap="none" anchor="ctr"/>
                      <a:lstStyle/>
                      <a:p>
                        <a:endParaRPr lang="zh-TW" altLang="en-US"/>
                      </a:p>
                    </p:txBody>
                  </p:sp>
                  <p:sp>
                    <p:nvSpPr>
                      <p:cNvPr id="83" name="Rectangle 60">
                        <a:extLst>
                          <a:ext uri="{FF2B5EF4-FFF2-40B4-BE49-F238E27FC236}">
                            <a16:creationId xmlns:a16="http://schemas.microsoft.com/office/drawing/2014/main" id="{1E25FC49-DE31-3147-A5FD-0795C5A6151A}"/>
                          </a:ext>
                        </a:extLst>
                      </p:cNvPr>
                      <p:cNvSpPr>
                        <a:spLocks noChangeArrowheads="1"/>
                      </p:cNvSpPr>
                      <p:nvPr/>
                    </p:nvSpPr>
                    <p:spPr bwMode="auto">
                      <a:xfrm>
                        <a:off x="5647" y="3101"/>
                        <a:ext cx="68" cy="33"/>
                      </a:xfrm>
                      <a:prstGeom prst="rect">
                        <a:avLst/>
                      </a:prstGeom>
                      <a:solidFill>
                        <a:srgbClr val="DFC80A"/>
                      </a:solidFill>
                      <a:ln w="9525">
                        <a:noFill/>
                        <a:miter lim="800000"/>
                        <a:headEnd/>
                        <a:tailEnd/>
                      </a:ln>
                    </p:spPr>
                    <p:txBody>
                      <a:bodyPr wrap="none" anchor="ctr"/>
                      <a:lstStyle/>
                      <a:p>
                        <a:endParaRPr lang="zh-TW" altLang="en-US"/>
                      </a:p>
                    </p:txBody>
                  </p:sp>
                  <p:sp>
                    <p:nvSpPr>
                      <p:cNvPr id="84" name="Rectangle 61">
                        <a:extLst>
                          <a:ext uri="{FF2B5EF4-FFF2-40B4-BE49-F238E27FC236}">
                            <a16:creationId xmlns:a16="http://schemas.microsoft.com/office/drawing/2014/main" id="{F986BFD7-6B3F-B04F-9503-A01D74840845}"/>
                          </a:ext>
                        </a:extLst>
                      </p:cNvPr>
                      <p:cNvSpPr>
                        <a:spLocks noChangeArrowheads="1"/>
                      </p:cNvSpPr>
                      <p:nvPr/>
                    </p:nvSpPr>
                    <p:spPr bwMode="auto">
                      <a:xfrm>
                        <a:off x="5647" y="3157"/>
                        <a:ext cx="68" cy="31"/>
                      </a:xfrm>
                      <a:prstGeom prst="rect">
                        <a:avLst/>
                      </a:prstGeom>
                      <a:solidFill>
                        <a:srgbClr val="DFC80A"/>
                      </a:solidFill>
                      <a:ln w="9525">
                        <a:noFill/>
                        <a:miter lim="800000"/>
                        <a:headEnd/>
                        <a:tailEnd/>
                      </a:ln>
                    </p:spPr>
                    <p:txBody>
                      <a:bodyPr wrap="none" anchor="ctr"/>
                      <a:lstStyle/>
                      <a:p>
                        <a:endParaRPr lang="zh-TW" altLang="en-US"/>
                      </a:p>
                    </p:txBody>
                  </p:sp>
                </p:grpSp>
              </p:grpSp>
              <p:grpSp>
                <p:nvGrpSpPr>
                  <p:cNvPr id="73" name="Group 62">
                    <a:extLst>
                      <a:ext uri="{FF2B5EF4-FFF2-40B4-BE49-F238E27FC236}">
                        <a16:creationId xmlns:a16="http://schemas.microsoft.com/office/drawing/2014/main" id="{80F57FDC-030B-1244-9C8B-EBE0BF7B972F}"/>
                      </a:ext>
                    </a:extLst>
                  </p:cNvPr>
                  <p:cNvGrpSpPr>
                    <a:grpSpLocks/>
                  </p:cNvGrpSpPr>
                  <p:nvPr/>
                </p:nvGrpSpPr>
                <p:grpSpPr bwMode="auto">
                  <a:xfrm>
                    <a:off x="5647" y="3218"/>
                    <a:ext cx="68" cy="195"/>
                    <a:chOff x="5647" y="3218"/>
                    <a:chExt cx="68" cy="195"/>
                  </a:xfrm>
                </p:grpSpPr>
                <p:sp>
                  <p:nvSpPr>
                    <p:cNvPr id="75" name="Rectangle 63">
                      <a:extLst>
                        <a:ext uri="{FF2B5EF4-FFF2-40B4-BE49-F238E27FC236}">
                          <a16:creationId xmlns:a16="http://schemas.microsoft.com/office/drawing/2014/main" id="{6B218B9F-228F-2649-9000-D70564352B3E}"/>
                        </a:ext>
                      </a:extLst>
                    </p:cNvPr>
                    <p:cNvSpPr>
                      <a:spLocks noChangeArrowheads="1"/>
                    </p:cNvSpPr>
                    <p:nvPr/>
                  </p:nvSpPr>
                  <p:spPr bwMode="auto">
                    <a:xfrm>
                      <a:off x="5647" y="3218"/>
                      <a:ext cx="68" cy="32"/>
                    </a:xfrm>
                    <a:prstGeom prst="rect">
                      <a:avLst/>
                    </a:prstGeom>
                    <a:solidFill>
                      <a:srgbClr val="DFC80A"/>
                    </a:solidFill>
                    <a:ln w="9525">
                      <a:noFill/>
                      <a:miter lim="800000"/>
                      <a:headEnd/>
                      <a:tailEnd/>
                    </a:ln>
                  </p:spPr>
                  <p:txBody>
                    <a:bodyPr wrap="none" anchor="ctr"/>
                    <a:lstStyle/>
                    <a:p>
                      <a:endParaRPr lang="zh-TW" altLang="en-US"/>
                    </a:p>
                  </p:txBody>
                </p:sp>
                <p:sp>
                  <p:nvSpPr>
                    <p:cNvPr id="76" name="Rectangle 64">
                      <a:extLst>
                        <a:ext uri="{FF2B5EF4-FFF2-40B4-BE49-F238E27FC236}">
                          <a16:creationId xmlns:a16="http://schemas.microsoft.com/office/drawing/2014/main" id="{DBB61F63-3826-3445-9F40-48EEFC9D582E}"/>
                        </a:ext>
                      </a:extLst>
                    </p:cNvPr>
                    <p:cNvSpPr>
                      <a:spLocks noChangeArrowheads="1"/>
                    </p:cNvSpPr>
                    <p:nvPr/>
                  </p:nvSpPr>
                  <p:spPr bwMode="auto">
                    <a:xfrm>
                      <a:off x="5647" y="3274"/>
                      <a:ext cx="68" cy="30"/>
                    </a:xfrm>
                    <a:prstGeom prst="rect">
                      <a:avLst/>
                    </a:prstGeom>
                    <a:solidFill>
                      <a:srgbClr val="DFC80A"/>
                    </a:solidFill>
                    <a:ln w="9525">
                      <a:noFill/>
                      <a:miter lim="800000"/>
                      <a:headEnd/>
                      <a:tailEnd/>
                    </a:ln>
                  </p:spPr>
                  <p:txBody>
                    <a:bodyPr wrap="none" anchor="ctr"/>
                    <a:lstStyle/>
                    <a:p>
                      <a:endParaRPr lang="zh-TW" altLang="en-US"/>
                    </a:p>
                  </p:txBody>
                </p:sp>
                <p:sp>
                  <p:nvSpPr>
                    <p:cNvPr id="77" name="Rectangle 65">
                      <a:extLst>
                        <a:ext uri="{FF2B5EF4-FFF2-40B4-BE49-F238E27FC236}">
                          <a16:creationId xmlns:a16="http://schemas.microsoft.com/office/drawing/2014/main" id="{2B5AE6A6-D30C-CB4B-B398-F2495AC86BD4}"/>
                        </a:ext>
                      </a:extLst>
                    </p:cNvPr>
                    <p:cNvSpPr>
                      <a:spLocks noChangeArrowheads="1"/>
                    </p:cNvSpPr>
                    <p:nvPr/>
                  </p:nvSpPr>
                  <p:spPr bwMode="auto">
                    <a:xfrm>
                      <a:off x="5647" y="3328"/>
                      <a:ext cx="68" cy="31"/>
                    </a:xfrm>
                    <a:prstGeom prst="rect">
                      <a:avLst/>
                    </a:prstGeom>
                    <a:solidFill>
                      <a:srgbClr val="DFC80A"/>
                    </a:solidFill>
                    <a:ln w="9525">
                      <a:noFill/>
                      <a:miter lim="800000"/>
                      <a:headEnd/>
                      <a:tailEnd/>
                    </a:ln>
                  </p:spPr>
                  <p:txBody>
                    <a:bodyPr wrap="none" anchor="ctr"/>
                    <a:lstStyle/>
                    <a:p>
                      <a:endParaRPr lang="zh-TW" altLang="en-US"/>
                    </a:p>
                  </p:txBody>
                </p:sp>
                <p:sp>
                  <p:nvSpPr>
                    <p:cNvPr id="78" name="Rectangle 66">
                      <a:extLst>
                        <a:ext uri="{FF2B5EF4-FFF2-40B4-BE49-F238E27FC236}">
                          <a16:creationId xmlns:a16="http://schemas.microsoft.com/office/drawing/2014/main" id="{EB9E0D80-40AF-1F42-BC62-CD2A06299ACC}"/>
                        </a:ext>
                      </a:extLst>
                    </p:cNvPr>
                    <p:cNvSpPr>
                      <a:spLocks noChangeArrowheads="1"/>
                    </p:cNvSpPr>
                    <p:nvPr/>
                  </p:nvSpPr>
                  <p:spPr bwMode="auto">
                    <a:xfrm>
                      <a:off x="5647" y="3383"/>
                      <a:ext cx="68" cy="30"/>
                    </a:xfrm>
                    <a:prstGeom prst="rect">
                      <a:avLst/>
                    </a:prstGeom>
                    <a:solidFill>
                      <a:srgbClr val="DFC80A"/>
                    </a:solidFill>
                    <a:ln w="9525">
                      <a:noFill/>
                      <a:miter lim="800000"/>
                      <a:headEnd/>
                      <a:tailEnd/>
                    </a:ln>
                  </p:spPr>
                  <p:txBody>
                    <a:bodyPr wrap="none" anchor="ctr"/>
                    <a:lstStyle/>
                    <a:p>
                      <a:endParaRPr lang="zh-TW" altLang="en-US"/>
                    </a:p>
                  </p:txBody>
                </p:sp>
              </p:grpSp>
              <p:sp>
                <p:nvSpPr>
                  <p:cNvPr id="74" name="Rectangle 67">
                    <a:extLst>
                      <a:ext uri="{FF2B5EF4-FFF2-40B4-BE49-F238E27FC236}">
                        <a16:creationId xmlns:a16="http://schemas.microsoft.com/office/drawing/2014/main" id="{2AFEB690-4414-C646-9D54-BE8507144066}"/>
                      </a:ext>
                    </a:extLst>
                  </p:cNvPr>
                  <p:cNvSpPr>
                    <a:spLocks noChangeArrowheads="1"/>
                  </p:cNvSpPr>
                  <p:nvPr/>
                </p:nvSpPr>
                <p:spPr bwMode="auto">
                  <a:xfrm>
                    <a:off x="5647" y="3442"/>
                    <a:ext cx="68" cy="31"/>
                  </a:xfrm>
                  <a:prstGeom prst="rect">
                    <a:avLst/>
                  </a:prstGeom>
                  <a:solidFill>
                    <a:srgbClr val="DFC80A"/>
                  </a:solidFill>
                  <a:ln w="9525">
                    <a:noFill/>
                    <a:miter lim="800000"/>
                    <a:headEnd/>
                    <a:tailEnd/>
                  </a:ln>
                </p:spPr>
                <p:txBody>
                  <a:bodyPr wrap="none" anchor="ctr"/>
                  <a:lstStyle/>
                  <a:p>
                    <a:endParaRPr lang="zh-TW" altLang="en-US"/>
                  </a:p>
                </p:txBody>
              </p:sp>
            </p:grpSp>
            <p:grpSp>
              <p:nvGrpSpPr>
                <p:cNvPr id="16" name="Group 68">
                  <a:extLst>
                    <a:ext uri="{FF2B5EF4-FFF2-40B4-BE49-F238E27FC236}">
                      <a16:creationId xmlns:a16="http://schemas.microsoft.com/office/drawing/2014/main" id="{68535F80-8BA9-A742-AEF6-833FA8109D74}"/>
                    </a:ext>
                  </a:extLst>
                </p:cNvPr>
                <p:cNvGrpSpPr>
                  <a:grpSpLocks/>
                </p:cNvGrpSpPr>
                <p:nvPr/>
              </p:nvGrpSpPr>
              <p:grpSpPr bwMode="auto">
                <a:xfrm>
                  <a:off x="2156" y="1495"/>
                  <a:ext cx="722" cy="85"/>
                  <a:chOff x="4402" y="2263"/>
                  <a:chExt cx="477" cy="57"/>
                </a:xfrm>
              </p:grpSpPr>
              <p:grpSp>
                <p:nvGrpSpPr>
                  <p:cNvPr id="61" name="Group 69">
                    <a:extLst>
                      <a:ext uri="{FF2B5EF4-FFF2-40B4-BE49-F238E27FC236}">
                        <a16:creationId xmlns:a16="http://schemas.microsoft.com/office/drawing/2014/main" id="{EC605B86-6E2D-6843-B487-EF4D676C8009}"/>
                      </a:ext>
                    </a:extLst>
                  </p:cNvPr>
                  <p:cNvGrpSpPr>
                    <a:grpSpLocks/>
                  </p:cNvGrpSpPr>
                  <p:nvPr/>
                </p:nvGrpSpPr>
                <p:grpSpPr bwMode="auto">
                  <a:xfrm>
                    <a:off x="4402" y="2263"/>
                    <a:ext cx="227" cy="57"/>
                    <a:chOff x="4402" y="2263"/>
                    <a:chExt cx="227" cy="57"/>
                  </a:xfrm>
                </p:grpSpPr>
                <p:sp>
                  <p:nvSpPr>
                    <p:cNvPr id="67" name="Rectangle 70">
                      <a:extLst>
                        <a:ext uri="{FF2B5EF4-FFF2-40B4-BE49-F238E27FC236}">
                          <a16:creationId xmlns:a16="http://schemas.microsoft.com/office/drawing/2014/main" id="{CECB58B3-EE9C-094D-A163-502BF5A0F917}"/>
                        </a:ext>
                      </a:extLst>
                    </p:cNvPr>
                    <p:cNvSpPr>
                      <a:spLocks noChangeArrowheads="1"/>
                    </p:cNvSpPr>
                    <p:nvPr/>
                  </p:nvSpPr>
                  <p:spPr bwMode="auto">
                    <a:xfrm>
                      <a:off x="4402" y="2263"/>
                      <a:ext cx="36" cy="57"/>
                    </a:xfrm>
                    <a:prstGeom prst="rect">
                      <a:avLst/>
                    </a:prstGeom>
                    <a:solidFill>
                      <a:srgbClr val="DFC80A"/>
                    </a:solidFill>
                    <a:ln w="9525">
                      <a:noFill/>
                      <a:miter lim="800000"/>
                      <a:headEnd/>
                      <a:tailEnd/>
                    </a:ln>
                  </p:spPr>
                  <p:txBody>
                    <a:bodyPr wrap="none" anchor="ctr"/>
                    <a:lstStyle/>
                    <a:p>
                      <a:endParaRPr lang="zh-TW" altLang="en-US"/>
                    </a:p>
                  </p:txBody>
                </p:sp>
                <p:sp>
                  <p:nvSpPr>
                    <p:cNvPr id="68" name="Rectangle 71">
                      <a:extLst>
                        <a:ext uri="{FF2B5EF4-FFF2-40B4-BE49-F238E27FC236}">
                          <a16:creationId xmlns:a16="http://schemas.microsoft.com/office/drawing/2014/main" id="{E924E62A-9B60-7041-812B-C6B3E5863576}"/>
                        </a:ext>
                      </a:extLst>
                    </p:cNvPr>
                    <p:cNvSpPr>
                      <a:spLocks noChangeArrowheads="1"/>
                    </p:cNvSpPr>
                    <p:nvPr/>
                  </p:nvSpPr>
                  <p:spPr bwMode="auto">
                    <a:xfrm>
                      <a:off x="4465" y="2263"/>
                      <a:ext cx="36" cy="57"/>
                    </a:xfrm>
                    <a:prstGeom prst="rect">
                      <a:avLst/>
                    </a:prstGeom>
                    <a:solidFill>
                      <a:srgbClr val="DFC80A"/>
                    </a:solidFill>
                    <a:ln w="9525">
                      <a:noFill/>
                      <a:miter lim="800000"/>
                      <a:headEnd/>
                      <a:tailEnd/>
                    </a:ln>
                  </p:spPr>
                  <p:txBody>
                    <a:bodyPr wrap="none" anchor="ctr"/>
                    <a:lstStyle/>
                    <a:p>
                      <a:endParaRPr lang="zh-TW" altLang="en-US"/>
                    </a:p>
                  </p:txBody>
                </p:sp>
                <p:sp>
                  <p:nvSpPr>
                    <p:cNvPr id="69" name="Rectangle 72">
                      <a:extLst>
                        <a:ext uri="{FF2B5EF4-FFF2-40B4-BE49-F238E27FC236}">
                          <a16:creationId xmlns:a16="http://schemas.microsoft.com/office/drawing/2014/main" id="{7ADB42C7-3AD8-8944-9A42-76069EC9950D}"/>
                        </a:ext>
                      </a:extLst>
                    </p:cNvPr>
                    <p:cNvSpPr>
                      <a:spLocks noChangeArrowheads="1"/>
                    </p:cNvSpPr>
                    <p:nvPr/>
                  </p:nvSpPr>
                  <p:spPr bwMode="auto">
                    <a:xfrm>
                      <a:off x="4529" y="2263"/>
                      <a:ext cx="36" cy="57"/>
                    </a:xfrm>
                    <a:prstGeom prst="rect">
                      <a:avLst/>
                    </a:prstGeom>
                    <a:solidFill>
                      <a:srgbClr val="DFC80A"/>
                    </a:solidFill>
                    <a:ln w="9525">
                      <a:noFill/>
                      <a:miter lim="800000"/>
                      <a:headEnd/>
                      <a:tailEnd/>
                    </a:ln>
                  </p:spPr>
                  <p:txBody>
                    <a:bodyPr wrap="none" anchor="ctr"/>
                    <a:lstStyle/>
                    <a:p>
                      <a:endParaRPr lang="zh-TW" altLang="en-US"/>
                    </a:p>
                  </p:txBody>
                </p:sp>
                <p:sp>
                  <p:nvSpPr>
                    <p:cNvPr id="70" name="Rectangle 73">
                      <a:extLst>
                        <a:ext uri="{FF2B5EF4-FFF2-40B4-BE49-F238E27FC236}">
                          <a16:creationId xmlns:a16="http://schemas.microsoft.com/office/drawing/2014/main" id="{B9490E34-090A-024C-84B9-C6E6FB7998A6}"/>
                        </a:ext>
                      </a:extLst>
                    </p:cNvPr>
                    <p:cNvSpPr>
                      <a:spLocks noChangeArrowheads="1"/>
                    </p:cNvSpPr>
                    <p:nvPr/>
                  </p:nvSpPr>
                  <p:spPr bwMode="auto">
                    <a:xfrm>
                      <a:off x="4592" y="2263"/>
                      <a:ext cx="37" cy="57"/>
                    </a:xfrm>
                    <a:prstGeom prst="rect">
                      <a:avLst/>
                    </a:prstGeom>
                    <a:solidFill>
                      <a:srgbClr val="DFC80A"/>
                    </a:solidFill>
                    <a:ln w="9525">
                      <a:noFill/>
                      <a:miter lim="800000"/>
                      <a:headEnd/>
                      <a:tailEnd/>
                    </a:ln>
                  </p:spPr>
                  <p:txBody>
                    <a:bodyPr wrap="none" anchor="ctr"/>
                    <a:lstStyle/>
                    <a:p>
                      <a:endParaRPr lang="zh-TW" altLang="en-US"/>
                    </a:p>
                  </p:txBody>
                </p:sp>
              </p:grpSp>
              <p:grpSp>
                <p:nvGrpSpPr>
                  <p:cNvPr id="62" name="Group 74">
                    <a:extLst>
                      <a:ext uri="{FF2B5EF4-FFF2-40B4-BE49-F238E27FC236}">
                        <a16:creationId xmlns:a16="http://schemas.microsoft.com/office/drawing/2014/main" id="{BE33902A-4EEF-9E44-A604-B25002874365}"/>
                      </a:ext>
                    </a:extLst>
                  </p:cNvPr>
                  <p:cNvGrpSpPr>
                    <a:grpSpLocks/>
                  </p:cNvGrpSpPr>
                  <p:nvPr/>
                </p:nvGrpSpPr>
                <p:grpSpPr bwMode="auto">
                  <a:xfrm>
                    <a:off x="4652" y="2263"/>
                    <a:ext cx="227" cy="57"/>
                    <a:chOff x="4652" y="2263"/>
                    <a:chExt cx="227" cy="57"/>
                  </a:xfrm>
                </p:grpSpPr>
                <p:sp>
                  <p:nvSpPr>
                    <p:cNvPr id="63" name="Rectangle 75">
                      <a:extLst>
                        <a:ext uri="{FF2B5EF4-FFF2-40B4-BE49-F238E27FC236}">
                          <a16:creationId xmlns:a16="http://schemas.microsoft.com/office/drawing/2014/main" id="{7E2C017B-F25D-984B-BDB6-176EBDFCBE0D}"/>
                        </a:ext>
                      </a:extLst>
                    </p:cNvPr>
                    <p:cNvSpPr>
                      <a:spLocks noChangeArrowheads="1"/>
                    </p:cNvSpPr>
                    <p:nvPr/>
                  </p:nvSpPr>
                  <p:spPr bwMode="auto">
                    <a:xfrm>
                      <a:off x="4652" y="2263"/>
                      <a:ext cx="37" cy="57"/>
                    </a:xfrm>
                    <a:prstGeom prst="rect">
                      <a:avLst/>
                    </a:prstGeom>
                    <a:solidFill>
                      <a:srgbClr val="DFC80A"/>
                    </a:solidFill>
                    <a:ln w="9525">
                      <a:noFill/>
                      <a:miter lim="800000"/>
                      <a:headEnd/>
                      <a:tailEnd/>
                    </a:ln>
                  </p:spPr>
                  <p:txBody>
                    <a:bodyPr wrap="none" anchor="ctr"/>
                    <a:lstStyle/>
                    <a:p>
                      <a:endParaRPr lang="zh-TW" altLang="en-US"/>
                    </a:p>
                  </p:txBody>
                </p:sp>
                <p:sp>
                  <p:nvSpPr>
                    <p:cNvPr id="64" name="Rectangle 76">
                      <a:extLst>
                        <a:ext uri="{FF2B5EF4-FFF2-40B4-BE49-F238E27FC236}">
                          <a16:creationId xmlns:a16="http://schemas.microsoft.com/office/drawing/2014/main" id="{32CCDF99-5D26-714D-903F-B879A89ABB5B}"/>
                        </a:ext>
                      </a:extLst>
                    </p:cNvPr>
                    <p:cNvSpPr>
                      <a:spLocks noChangeArrowheads="1"/>
                    </p:cNvSpPr>
                    <p:nvPr/>
                  </p:nvSpPr>
                  <p:spPr bwMode="auto">
                    <a:xfrm>
                      <a:off x="4716" y="2263"/>
                      <a:ext cx="36" cy="57"/>
                    </a:xfrm>
                    <a:prstGeom prst="rect">
                      <a:avLst/>
                    </a:prstGeom>
                    <a:solidFill>
                      <a:srgbClr val="DFC80A"/>
                    </a:solidFill>
                    <a:ln w="9525">
                      <a:noFill/>
                      <a:miter lim="800000"/>
                      <a:headEnd/>
                      <a:tailEnd/>
                    </a:ln>
                  </p:spPr>
                  <p:txBody>
                    <a:bodyPr wrap="none" anchor="ctr"/>
                    <a:lstStyle/>
                    <a:p>
                      <a:endParaRPr lang="zh-TW" altLang="en-US"/>
                    </a:p>
                  </p:txBody>
                </p:sp>
                <p:sp>
                  <p:nvSpPr>
                    <p:cNvPr id="65" name="Rectangle 77">
                      <a:extLst>
                        <a:ext uri="{FF2B5EF4-FFF2-40B4-BE49-F238E27FC236}">
                          <a16:creationId xmlns:a16="http://schemas.microsoft.com/office/drawing/2014/main" id="{CCAD015D-D05A-3643-BCD9-84CC2DA9510F}"/>
                        </a:ext>
                      </a:extLst>
                    </p:cNvPr>
                    <p:cNvSpPr>
                      <a:spLocks noChangeArrowheads="1"/>
                    </p:cNvSpPr>
                    <p:nvPr/>
                  </p:nvSpPr>
                  <p:spPr bwMode="auto">
                    <a:xfrm>
                      <a:off x="4780" y="2263"/>
                      <a:ext cx="36" cy="57"/>
                    </a:xfrm>
                    <a:prstGeom prst="rect">
                      <a:avLst/>
                    </a:prstGeom>
                    <a:solidFill>
                      <a:srgbClr val="DFC80A"/>
                    </a:solidFill>
                    <a:ln w="9525">
                      <a:noFill/>
                      <a:miter lim="800000"/>
                      <a:headEnd/>
                      <a:tailEnd/>
                    </a:ln>
                  </p:spPr>
                  <p:txBody>
                    <a:bodyPr wrap="none" anchor="ctr"/>
                    <a:lstStyle/>
                    <a:p>
                      <a:endParaRPr lang="zh-TW" altLang="en-US"/>
                    </a:p>
                  </p:txBody>
                </p:sp>
                <p:sp>
                  <p:nvSpPr>
                    <p:cNvPr id="66" name="Rectangle 78">
                      <a:extLst>
                        <a:ext uri="{FF2B5EF4-FFF2-40B4-BE49-F238E27FC236}">
                          <a16:creationId xmlns:a16="http://schemas.microsoft.com/office/drawing/2014/main" id="{6A728481-F06F-114E-A674-F089A97133A8}"/>
                        </a:ext>
                      </a:extLst>
                    </p:cNvPr>
                    <p:cNvSpPr>
                      <a:spLocks noChangeArrowheads="1"/>
                    </p:cNvSpPr>
                    <p:nvPr/>
                  </p:nvSpPr>
                  <p:spPr bwMode="auto">
                    <a:xfrm>
                      <a:off x="4843" y="2263"/>
                      <a:ext cx="36" cy="57"/>
                    </a:xfrm>
                    <a:prstGeom prst="rect">
                      <a:avLst/>
                    </a:prstGeom>
                    <a:solidFill>
                      <a:srgbClr val="DFC80A"/>
                    </a:solidFill>
                    <a:ln w="9525">
                      <a:noFill/>
                      <a:miter lim="800000"/>
                      <a:headEnd/>
                      <a:tailEnd/>
                    </a:ln>
                  </p:spPr>
                  <p:txBody>
                    <a:bodyPr wrap="none" anchor="ctr"/>
                    <a:lstStyle/>
                    <a:p>
                      <a:endParaRPr lang="zh-TW" altLang="en-US"/>
                    </a:p>
                  </p:txBody>
                </p:sp>
              </p:grpSp>
            </p:grpSp>
            <p:grpSp>
              <p:nvGrpSpPr>
                <p:cNvPr id="17" name="Group 79">
                  <a:extLst>
                    <a:ext uri="{FF2B5EF4-FFF2-40B4-BE49-F238E27FC236}">
                      <a16:creationId xmlns:a16="http://schemas.microsoft.com/office/drawing/2014/main" id="{B61A0F50-2413-614B-A5D0-145D81043260}"/>
                    </a:ext>
                  </a:extLst>
                </p:cNvPr>
                <p:cNvGrpSpPr>
                  <a:grpSpLocks/>
                </p:cNvGrpSpPr>
                <p:nvPr/>
              </p:nvGrpSpPr>
              <p:grpSpPr bwMode="auto">
                <a:xfrm>
                  <a:off x="2923" y="1495"/>
                  <a:ext cx="726" cy="85"/>
                  <a:chOff x="4909" y="2263"/>
                  <a:chExt cx="479" cy="57"/>
                </a:xfrm>
              </p:grpSpPr>
              <p:grpSp>
                <p:nvGrpSpPr>
                  <p:cNvPr id="51" name="Group 80">
                    <a:extLst>
                      <a:ext uri="{FF2B5EF4-FFF2-40B4-BE49-F238E27FC236}">
                        <a16:creationId xmlns:a16="http://schemas.microsoft.com/office/drawing/2014/main" id="{5ADF18C0-ED6F-724B-BD2B-69EDA4626C2E}"/>
                      </a:ext>
                    </a:extLst>
                  </p:cNvPr>
                  <p:cNvGrpSpPr>
                    <a:grpSpLocks/>
                  </p:cNvGrpSpPr>
                  <p:nvPr/>
                </p:nvGrpSpPr>
                <p:grpSpPr bwMode="auto">
                  <a:xfrm>
                    <a:off x="4909" y="2263"/>
                    <a:ext cx="227" cy="57"/>
                    <a:chOff x="4909" y="2263"/>
                    <a:chExt cx="227" cy="57"/>
                  </a:xfrm>
                </p:grpSpPr>
                <p:sp>
                  <p:nvSpPr>
                    <p:cNvPr id="57" name="Rectangle 81">
                      <a:extLst>
                        <a:ext uri="{FF2B5EF4-FFF2-40B4-BE49-F238E27FC236}">
                          <a16:creationId xmlns:a16="http://schemas.microsoft.com/office/drawing/2014/main" id="{145D69E1-D1EE-5243-AA3F-B7EABF48701D}"/>
                        </a:ext>
                      </a:extLst>
                    </p:cNvPr>
                    <p:cNvSpPr>
                      <a:spLocks noChangeArrowheads="1"/>
                    </p:cNvSpPr>
                    <p:nvPr/>
                  </p:nvSpPr>
                  <p:spPr bwMode="auto">
                    <a:xfrm>
                      <a:off x="4909" y="2263"/>
                      <a:ext cx="37" cy="57"/>
                    </a:xfrm>
                    <a:prstGeom prst="rect">
                      <a:avLst/>
                    </a:prstGeom>
                    <a:solidFill>
                      <a:srgbClr val="DFC80A"/>
                    </a:solidFill>
                    <a:ln w="9525">
                      <a:noFill/>
                      <a:miter lim="800000"/>
                      <a:headEnd/>
                      <a:tailEnd/>
                    </a:ln>
                  </p:spPr>
                  <p:txBody>
                    <a:bodyPr wrap="none" anchor="ctr"/>
                    <a:lstStyle/>
                    <a:p>
                      <a:endParaRPr lang="zh-TW" altLang="en-US"/>
                    </a:p>
                  </p:txBody>
                </p:sp>
                <p:sp>
                  <p:nvSpPr>
                    <p:cNvPr id="58" name="Rectangle 82">
                      <a:extLst>
                        <a:ext uri="{FF2B5EF4-FFF2-40B4-BE49-F238E27FC236}">
                          <a16:creationId xmlns:a16="http://schemas.microsoft.com/office/drawing/2014/main" id="{28C21267-D5D2-6847-A593-DB928DE1B86F}"/>
                        </a:ext>
                      </a:extLst>
                    </p:cNvPr>
                    <p:cNvSpPr>
                      <a:spLocks noChangeArrowheads="1"/>
                    </p:cNvSpPr>
                    <p:nvPr/>
                  </p:nvSpPr>
                  <p:spPr bwMode="auto">
                    <a:xfrm>
                      <a:off x="4972" y="2263"/>
                      <a:ext cx="37" cy="57"/>
                    </a:xfrm>
                    <a:prstGeom prst="rect">
                      <a:avLst/>
                    </a:prstGeom>
                    <a:solidFill>
                      <a:srgbClr val="DFC80A"/>
                    </a:solidFill>
                    <a:ln w="9525">
                      <a:noFill/>
                      <a:miter lim="800000"/>
                      <a:headEnd/>
                      <a:tailEnd/>
                    </a:ln>
                  </p:spPr>
                  <p:txBody>
                    <a:bodyPr wrap="none" anchor="ctr"/>
                    <a:lstStyle/>
                    <a:p>
                      <a:endParaRPr lang="zh-TW" altLang="en-US"/>
                    </a:p>
                  </p:txBody>
                </p:sp>
                <p:sp>
                  <p:nvSpPr>
                    <p:cNvPr id="59" name="Rectangle 83">
                      <a:extLst>
                        <a:ext uri="{FF2B5EF4-FFF2-40B4-BE49-F238E27FC236}">
                          <a16:creationId xmlns:a16="http://schemas.microsoft.com/office/drawing/2014/main" id="{274A0089-C5C0-E445-A0BD-C49785E168E0}"/>
                        </a:ext>
                      </a:extLst>
                    </p:cNvPr>
                    <p:cNvSpPr>
                      <a:spLocks noChangeArrowheads="1"/>
                    </p:cNvSpPr>
                    <p:nvPr/>
                  </p:nvSpPr>
                  <p:spPr bwMode="auto">
                    <a:xfrm>
                      <a:off x="5036" y="2263"/>
                      <a:ext cx="37" cy="57"/>
                    </a:xfrm>
                    <a:prstGeom prst="rect">
                      <a:avLst/>
                    </a:prstGeom>
                    <a:solidFill>
                      <a:srgbClr val="DFC80A"/>
                    </a:solidFill>
                    <a:ln w="9525">
                      <a:noFill/>
                      <a:miter lim="800000"/>
                      <a:headEnd/>
                      <a:tailEnd/>
                    </a:ln>
                  </p:spPr>
                  <p:txBody>
                    <a:bodyPr wrap="none" anchor="ctr"/>
                    <a:lstStyle/>
                    <a:p>
                      <a:endParaRPr lang="zh-TW" altLang="en-US"/>
                    </a:p>
                  </p:txBody>
                </p:sp>
                <p:sp>
                  <p:nvSpPr>
                    <p:cNvPr id="60" name="Rectangle 84">
                      <a:extLst>
                        <a:ext uri="{FF2B5EF4-FFF2-40B4-BE49-F238E27FC236}">
                          <a16:creationId xmlns:a16="http://schemas.microsoft.com/office/drawing/2014/main" id="{741E35E9-535C-8D4C-8716-84A5DFD55C16}"/>
                        </a:ext>
                      </a:extLst>
                    </p:cNvPr>
                    <p:cNvSpPr>
                      <a:spLocks noChangeArrowheads="1"/>
                    </p:cNvSpPr>
                    <p:nvPr/>
                  </p:nvSpPr>
                  <p:spPr bwMode="auto">
                    <a:xfrm>
                      <a:off x="5099" y="2263"/>
                      <a:ext cx="37" cy="57"/>
                    </a:xfrm>
                    <a:prstGeom prst="rect">
                      <a:avLst/>
                    </a:prstGeom>
                    <a:solidFill>
                      <a:srgbClr val="DFC80A"/>
                    </a:solidFill>
                    <a:ln w="9525">
                      <a:noFill/>
                      <a:miter lim="800000"/>
                      <a:headEnd/>
                      <a:tailEnd/>
                    </a:ln>
                  </p:spPr>
                  <p:txBody>
                    <a:bodyPr wrap="none" anchor="ctr"/>
                    <a:lstStyle/>
                    <a:p>
                      <a:endParaRPr lang="zh-TW" altLang="en-US"/>
                    </a:p>
                  </p:txBody>
                </p:sp>
              </p:grpSp>
              <p:grpSp>
                <p:nvGrpSpPr>
                  <p:cNvPr id="52" name="Group 85">
                    <a:extLst>
                      <a:ext uri="{FF2B5EF4-FFF2-40B4-BE49-F238E27FC236}">
                        <a16:creationId xmlns:a16="http://schemas.microsoft.com/office/drawing/2014/main" id="{5D9A29DE-BA55-344D-8A67-2B1CC2B60BD1}"/>
                      </a:ext>
                    </a:extLst>
                  </p:cNvPr>
                  <p:cNvGrpSpPr>
                    <a:grpSpLocks/>
                  </p:cNvGrpSpPr>
                  <p:nvPr/>
                </p:nvGrpSpPr>
                <p:grpSpPr bwMode="auto">
                  <a:xfrm>
                    <a:off x="5161" y="2263"/>
                    <a:ext cx="227" cy="57"/>
                    <a:chOff x="5161" y="2263"/>
                    <a:chExt cx="227" cy="57"/>
                  </a:xfrm>
                </p:grpSpPr>
                <p:sp>
                  <p:nvSpPr>
                    <p:cNvPr id="53" name="Rectangle 86">
                      <a:extLst>
                        <a:ext uri="{FF2B5EF4-FFF2-40B4-BE49-F238E27FC236}">
                          <a16:creationId xmlns:a16="http://schemas.microsoft.com/office/drawing/2014/main" id="{03552E37-F395-2B40-8C77-545EF61FF796}"/>
                        </a:ext>
                      </a:extLst>
                    </p:cNvPr>
                    <p:cNvSpPr>
                      <a:spLocks noChangeArrowheads="1"/>
                    </p:cNvSpPr>
                    <p:nvPr/>
                  </p:nvSpPr>
                  <p:spPr bwMode="auto">
                    <a:xfrm>
                      <a:off x="5161" y="2263"/>
                      <a:ext cx="37" cy="57"/>
                    </a:xfrm>
                    <a:prstGeom prst="rect">
                      <a:avLst/>
                    </a:prstGeom>
                    <a:solidFill>
                      <a:srgbClr val="DFC80A"/>
                    </a:solidFill>
                    <a:ln w="9525">
                      <a:noFill/>
                      <a:miter lim="800000"/>
                      <a:headEnd/>
                      <a:tailEnd/>
                    </a:ln>
                  </p:spPr>
                  <p:txBody>
                    <a:bodyPr wrap="none" anchor="ctr"/>
                    <a:lstStyle/>
                    <a:p>
                      <a:endParaRPr lang="zh-TW" altLang="en-US"/>
                    </a:p>
                  </p:txBody>
                </p:sp>
                <p:sp>
                  <p:nvSpPr>
                    <p:cNvPr id="54" name="Rectangle 87">
                      <a:extLst>
                        <a:ext uri="{FF2B5EF4-FFF2-40B4-BE49-F238E27FC236}">
                          <a16:creationId xmlns:a16="http://schemas.microsoft.com/office/drawing/2014/main" id="{CC442905-BB1C-1D4B-9FFC-E0C2E319C886}"/>
                        </a:ext>
                      </a:extLst>
                    </p:cNvPr>
                    <p:cNvSpPr>
                      <a:spLocks noChangeArrowheads="1"/>
                    </p:cNvSpPr>
                    <p:nvPr/>
                  </p:nvSpPr>
                  <p:spPr bwMode="auto">
                    <a:xfrm>
                      <a:off x="5224" y="2263"/>
                      <a:ext cx="37" cy="57"/>
                    </a:xfrm>
                    <a:prstGeom prst="rect">
                      <a:avLst/>
                    </a:prstGeom>
                    <a:solidFill>
                      <a:srgbClr val="DFC80A"/>
                    </a:solidFill>
                    <a:ln w="9525">
                      <a:noFill/>
                      <a:miter lim="800000"/>
                      <a:headEnd/>
                      <a:tailEnd/>
                    </a:ln>
                  </p:spPr>
                  <p:txBody>
                    <a:bodyPr wrap="none" anchor="ctr"/>
                    <a:lstStyle/>
                    <a:p>
                      <a:endParaRPr lang="zh-TW" altLang="en-US"/>
                    </a:p>
                  </p:txBody>
                </p:sp>
                <p:sp>
                  <p:nvSpPr>
                    <p:cNvPr id="55" name="Rectangle 88">
                      <a:extLst>
                        <a:ext uri="{FF2B5EF4-FFF2-40B4-BE49-F238E27FC236}">
                          <a16:creationId xmlns:a16="http://schemas.microsoft.com/office/drawing/2014/main" id="{BC29BB61-2FE1-CF4D-ABB3-8E7EF03214BC}"/>
                        </a:ext>
                      </a:extLst>
                    </p:cNvPr>
                    <p:cNvSpPr>
                      <a:spLocks noChangeArrowheads="1"/>
                    </p:cNvSpPr>
                    <p:nvPr/>
                  </p:nvSpPr>
                  <p:spPr bwMode="auto">
                    <a:xfrm>
                      <a:off x="5288" y="2263"/>
                      <a:ext cx="37" cy="57"/>
                    </a:xfrm>
                    <a:prstGeom prst="rect">
                      <a:avLst/>
                    </a:prstGeom>
                    <a:solidFill>
                      <a:srgbClr val="DFC80A"/>
                    </a:solidFill>
                    <a:ln w="9525">
                      <a:noFill/>
                      <a:miter lim="800000"/>
                      <a:headEnd/>
                      <a:tailEnd/>
                    </a:ln>
                  </p:spPr>
                  <p:txBody>
                    <a:bodyPr wrap="none" anchor="ctr"/>
                    <a:lstStyle/>
                    <a:p>
                      <a:endParaRPr lang="zh-TW" altLang="en-US"/>
                    </a:p>
                  </p:txBody>
                </p:sp>
                <p:sp>
                  <p:nvSpPr>
                    <p:cNvPr id="56" name="Rectangle 89">
                      <a:extLst>
                        <a:ext uri="{FF2B5EF4-FFF2-40B4-BE49-F238E27FC236}">
                          <a16:creationId xmlns:a16="http://schemas.microsoft.com/office/drawing/2014/main" id="{FD41DF44-F6C3-3749-AD55-B6A02A20811E}"/>
                        </a:ext>
                      </a:extLst>
                    </p:cNvPr>
                    <p:cNvSpPr>
                      <a:spLocks noChangeArrowheads="1"/>
                    </p:cNvSpPr>
                    <p:nvPr/>
                  </p:nvSpPr>
                  <p:spPr bwMode="auto">
                    <a:xfrm>
                      <a:off x="5351" y="2263"/>
                      <a:ext cx="37" cy="57"/>
                    </a:xfrm>
                    <a:prstGeom prst="rect">
                      <a:avLst/>
                    </a:prstGeom>
                    <a:solidFill>
                      <a:srgbClr val="DFC80A"/>
                    </a:solidFill>
                    <a:ln w="9525">
                      <a:noFill/>
                      <a:miter lim="800000"/>
                      <a:headEnd/>
                      <a:tailEnd/>
                    </a:ln>
                  </p:spPr>
                  <p:txBody>
                    <a:bodyPr wrap="none" anchor="ctr"/>
                    <a:lstStyle/>
                    <a:p>
                      <a:endParaRPr lang="zh-TW" altLang="en-US"/>
                    </a:p>
                  </p:txBody>
                </p:sp>
              </p:grpSp>
            </p:grpSp>
            <p:grpSp>
              <p:nvGrpSpPr>
                <p:cNvPr id="18" name="Group 90">
                  <a:extLst>
                    <a:ext uri="{FF2B5EF4-FFF2-40B4-BE49-F238E27FC236}">
                      <a16:creationId xmlns:a16="http://schemas.microsoft.com/office/drawing/2014/main" id="{17C996A4-03F8-4E46-A6E4-645C1F601DAA}"/>
                    </a:ext>
                  </a:extLst>
                </p:cNvPr>
                <p:cNvGrpSpPr>
                  <a:grpSpLocks/>
                </p:cNvGrpSpPr>
                <p:nvPr/>
              </p:nvGrpSpPr>
              <p:grpSpPr bwMode="auto">
                <a:xfrm>
                  <a:off x="3699" y="1495"/>
                  <a:ext cx="345" cy="85"/>
                  <a:chOff x="5421" y="2263"/>
                  <a:chExt cx="228" cy="57"/>
                </a:xfrm>
              </p:grpSpPr>
              <p:sp>
                <p:nvSpPr>
                  <p:cNvPr id="47" name="Rectangle 91">
                    <a:extLst>
                      <a:ext uri="{FF2B5EF4-FFF2-40B4-BE49-F238E27FC236}">
                        <a16:creationId xmlns:a16="http://schemas.microsoft.com/office/drawing/2014/main" id="{EEC19099-FBB9-F840-8F25-2189A7602DE9}"/>
                      </a:ext>
                    </a:extLst>
                  </p:cNvPr>
                  <p:cNvSpPr>
                    <a:spLocks noChangeArrowheads="1"/>
                  </p:cNvSpPr>
                  <p:nvPr/>
                </p:nvSpPr>
                <p:spPr bwMode="auto">
                  <a:xfrm>
                    <a:off x="5421" y="2263"/>
                    <a:ext cx="37" cy="57"/>
                  </a:xfrm>
                  <a:prstGeom prst="rect">
                    <a:avLst/>
                  </a:prstGeom>
                  <a:solidFill>
                    <a:srgbClr val="DFC80A"/>
                  </a:solidFill>
                  <a:ln w="9525">
                    <a:noFill/>
                    <a:miter lim="800000"/>
                    <a:headEnd/>
                    <a:tailEnd/>
                  </a:ln>
                </p:spPr>
                <p:txBody>
                  <a:bodyPr wrap="none" anchor="ctr"/>
                  <a:lstStyle/>
                  <a:p>
                    <a:endParaRPr lang="zh-TW" altLang="en-US"/>
                  </a:p>
                </p:txBody>
              </p:sp>
              <p:sp>
                <p:nvSpPr>
                  <p:cNvPr id="48" name="Rectangle 92">
                    <a:extLst>
                      <a:ext uri="{FF2B5EF4-FFF2-40B4-BE49-F238E27FC236}">
                        <a16:creationId xmlns:a16="http://schemas.microsoft.com/office/drawing/2014/main" id="{D5E8D801-2650-F54E-9CFD-56E3C2428B74}"/>
                      </a:ext>
                    </a:extLst>
                  </p:cNvPr>
                  <p:cNvSpPr>
                    <a:spLocks noChangeArrowheads="1"/>
                  </p:cNvSpPr>
                  <p:nvPr/>
                </p:nvSpPr>
                <p:spPr bwMode="auto">
                  <a:xfrm>
                    <a:off x="5485" y="2263"/>
                    <a:ext cx="36" cy="57"/>
                  </a:xfrm>
                  <a:prstGeom prst="rect">
                    <a:avLst/>
                  </a:prstGeom>
                  <a:solidFill>
                    <a:srgbClr val="DFC80A"/>
                  </a:solidFill>
                  <a:ln w="9525">
                    <a:noFill/>
                    <a:miter lim="800000"/>
                    <a:headEnd/>
                    <a:tailEnd/>
                  </a:ln>
                </p:spPr>
                <p:txBody>
                  <a:bodyPr wrap="none" anchor="ctr"/>
                  <a:lstStyle/>
                  <a:p>
                    <a:endParaRPr lang="zh-TW" altLang="en-US"/>
                  </a:p>
                </p:txBody>
              </p:sp>
              <p:sp>
                <p:nvSpPr>
                  <p:cNvPr id="49" name="Rectangle 93">
                    <a:extLst>
                      <a:ext uri="{FF2B5EF4-FFF2-40B4-BE49-F238E27FC236}">
                        <a16:creationId xmlns:a16="http://schemas.microsoft.com/office/drawing/2014/main" id="{25BE6067-9CBD-A340-89F0-77F4825E4BDF}"/>
                      </a:ext>
                    </a:extLst>
                  </p:cNvPr>
                  <p:cNvSpPr>
                    <a:spLocks noChangeArrowheads="1"/>
                  </p:cNvSpPr>
                  <p:nvPr/>
                </p:nvSpPr>
                <p:spPr bwMode="auto">
                  <a:xfrm>
                    <a:off x="5548" y="2263"/>
                    <a:ext cx="37" cy="57"/>
                  </a:xfrm>
                  <a:prstGeom prst="rect">
                    <a:avLst/>
                  </a:prstGeom>
                  <a:solidFill>
                    <a:srgbClr val="DFC80A"/>
                  </a:solidFill>
                  <a:ln w="9525">
                    <a:noFill/>
                    <a:miter lim="800000"/>
                    <a:headEnd/>
                    <a:tailEnd/>
                  </a:ln>
                </p:spPr>
                <p:txBody>
                  <a:bodyPr wrap="none" anchor="ctr"/>
                  <a:lstStyle/>
                  <a:p>
                    <a:endParaRPr lang="zh-TW" altLang="en-US"/>
                  </a:p>
                </p:txBody>
              </p:sp>
              <p:sp>
                <p:nvSpPr>
                  <p:cNvPr id="50" name="Rectangle 94">
                    <a:extLst>
                      <a:ext uri="{FF2B5EF4-FFF2-40B4-BE49-F238E27FC236}">
                        <a16:creationId xmlns:a16="http://schemas.microsoft.com/office/drawing/2014/main" id="{452DEA4C-FB5D-144E-9E4D-C91CD1AE99DD}"/>
                      </a:ext>
                    </a:extLst>
                  </p:cNvPr>
                  <p:cNvSpPr>
                    <a:spLocks noChangeArrowheads="1"/>
                  </p:cNvSpPr>
                  <p:nvPr/>
                </p:nvSpPr>
                <p:spPr bwMode="auto">
                  <a:xfrm>
                    <a:off x="5613" y="2263"/>
                    <a:ext cx="36" cy="57"/>
                  </a:xfrm>
                  <a:prstGeom prst="rect">
                    <a:avLst/>
                  </a:prstGeom>
                  <a:solidFill>
                    <a:srgbClr val="DFC80A"/>
                  </a:solidFill>
                  <a:ln w="9525">
                    <a:noFill/>
                    <a:miter lim="800000"/>
                    <a:headEnd/>
                    <a:tailEnd/>
                  </a:ln>
                </p:spPr>
                <p:txBody>
                  <a:bodyPr wrap="none" anchor="ctr"/>
                  <a:lstStyle/>
                  <a:p>
                    <a:endParaRPr lang="zh-TW" altLang="en-US"/>
                  </a:p>
                </p:txBody>
              </p:sp>
            </p:grpSp>
            <p:grpSp>
              <p:nvGrpSpPr>
                <p:cNvPr id="19" name="Group 95">
                  <a:extLst>
                    <a:ext uri="{FF2B5EF4-FFF2-40B4-BE49-F238E27FC236}">
                      <a16:creationId xmlns:a16="http://schemas.microsoft.com/office/drawing/2014/main" id="{67366D83-7734-854F-A00A-7D7EECBC70B5}"/>
                    </a:ext>
                  </a:extLst>
                </p:cNvPr>
                <p:cNvGrpSpPr>
                  <a:grpSpLocks/>
                </p:cNvGrpSpPr>
                <p:nvPr/>
              </p:nvGrpSpPr>
              <p:grpSpPr bwMode="auto">
                <a:xfrm>
                  <a:off x="2162" y="3358"/>
                  <a:ext cx="723" cy="85"/>
                  <a:chOff x="4406" y="3506"/>
                  <a:chExt cx="478" cy="57"/>
                </a:xfrm>
              </p:grpSpPr>
              <p:grpSp>
                <p:nvGrpSpPr>
                  <p:cNvPr id="37" name="Group 96">
                    <a:extLst>
                      <a:ext uri="{FF2B5EF4-FFF2-40B4-BE49-F238E27FC236}">
                        <a16:creationId xmlns:a16="http://schemas.microsoft.com/office/drawing/2014/main" id="{D8BC2F76-5FDC-3148-BF14-AD2E6B9B2C50}"/>
                      </a:ext>
                    </a:extLst>
                  </p:cNvPr>
                  <p:cNvGrpSpPr>
                    <a:grpSpLocks/>
                  </p:cNvGrpSpPr>
                  <p:nvPr/>
                </p:nvGrpSpPr>
                <p:grpSpPr bwMode="auto">
                  <a:xfrm>
                    <a:off x="4406" y="3506"/>
                    <a:ext cx="228" cy="57"/>
                    <a:chOff x="4406" y="3506"/>
                    <a:chExt cx="228" cy="57"/>
                  </a:xfrm>
                </p:grpSpPr>
                <p:sp>
                  <p:nvSpPr>
                    <p:cNvPr id="43" name="Rectangle 97">
                      <a:extLst>
                        <a:ext uri="{FF2B5EF4-FFF2-40B4-BE49-F238E27FC236}">
                          <a16:creationId xmlns:a16="http://schemas.microsoft.com/office/drawing/2014/main" id="{7CA01F12-FA14-2440-9E0D-79003854A7BB}"/>
                        </a:ext>
                      </a:extLst>
                    </p:cNvPr>
                    <p:cNvSpPr>
                      <a:spLocks noChangeArrowheads="1"/>
                    </p:cNvSpPr>
                    <p:nvPr/>
                  </p:nvSpPr>
                  <p:spPr bwMode="auto">
                    <a:xfrm>
                      <a:off x="4406" y="3506"/>
                      <a:ext cx="37" cy="57"/>
                    </a:xfrm>
                    <a:prstGeom prst="rect">
                      <a:avLst/>
                    </a:prstGeom>
                    <a:solidFill>
                      <a:srgbClr val="DFC80A"/>
                    </a:solidFill>
                    <a:ln w="9525">
                      <a:noFill/>
                      <a:miter lim="800000"/>
                      <a:headEnd/>
                      <a:tailEnd/>
                    </a:ln>
                  </p:spPr>
                  <p:txBody>
                    <a:bodyPr wrap="none" anchor="ctr"/>
                    <a:lstStyle/>
                    <a:p>
                      <a:endParaRPr lang="zh-TW" altLang="en-US"/>
                    </a:p>
                  </p:txBody>
                </p:sp>
                <p:sp>
                  <p:nvSpPr>
                    <p:cNvPr id="44" name="Rectangle 98">
                      <a:extLst>
                        <a:ext uri="{FF2B5EF4-FFF2-40B4-BE49-F238E27FC236}">
                          <a16:creationId xmlns:a16="http://schemas.microsoft.com/office/drawing/2014/main" id="{77995091-1E00-9A40-9C18-8F8922CC7BAB}"/>
                        </a:ext>
                      </a:extLst>
                    </p:cNvPr>
                    <p:cNvSpPr>
                      <a:spLocks noChangeArrowheads="1"/>
                    </p:cNvSpPr>
                    <p:nvPr/>
                  </p:nvSpPr>
                  <p:spPr bwMode="auto">
                    <a:xfrm>
                      <a:off x="4470" y="3506"/>
                      <a:ext cx="37" cy="57"/>
                    </a:xfrm>
                    <a:prstGeom prst="rect">
                      <a:avLst/>
                    </a:prstGeom>
                    <a:solidFill>
                      <a:srgbClr val="DFC80A"/>
                    </a:solidFill>
                    <a:ln w="9525">
                      <a:noFill/>
                      <a:miter lim="800000"/>
                      <a:headEnd/>
                      <a:tailEnd/>
                    </a:ln>
                  </p:spPr>
                  <p:txBody>
                    <a:bodyPr wrap="none" anchor="ctr"/>
                    <a:lstStyle/>
                    <a:p>
                      <a:endParaRPr lang="zh-TW" altLang="en-US"/>
                    </a:p>
                  </p:txBody>
                </p:sp>
                <p:sp>
                  <p:nvSpPr>
                    <p:cNvPr id="45" name="Rectangle 99">
                      <a:extLst>
                        <a:ext uri="{FF2B5EF4-FFF2-40B4-BE49-F238E27FC236}">
                          <a16:creationId xmlns:a16="http://schemas.microsoft.com/office/drawing/2014/main" id="{3EF25524-9419-6D41-9581-DE70BEDC48CF}"/>
                        </a:ext>
                      </a:extLst>
                    </p:cNvPr>
                    <p:cNvSpPr>
                      <a:spLocks noChangeArrowheads="1"/>
                    </p:cNvSpPr>
                    <p:nvPr/>
                  </p:nvSpPr>
                  <p:spPr bwMode="auto">
                    <a:xfrm>
                      <a:off x="4534" y="3506"/>
                      <a:ext cx="36" cy="57"/>
                    </a:xfrm>
                    <a:prstGeom prst="rect">
                      <a:avLst/>
                    </a:prstGeom>
                    <a:solidFill>
                      <a:srgbClr val="DFC80A"/>
                    </a:solidFill>
                    <a:ln w="9525">
                      <a:noFill/>
                      <a:miter lim="800000"/>
                      <a:headEnd/>
                      <a:tailEnd/>
                    </a:ln>
                  </p:spPr>
                  <p:txBody>
                    <a:bodyPr wrap="none" anchor="ctr"/>
                    <a:lstStyle/>
                    <a:p>
                      <a:endParaRPr lang="zh-TW" altLang="en-US"/>
                    </a:p>
                  </p:txBody>
                </p:sp>
                <p:sp>
                  <p:nvSpPr>
                    <p:cNvPr id="46" name="Rectangle 100">
                      <a:extLst>
                        <a:ext uri="{FF2B5EF4-FFF2-40B4-BE49-F238E27FC236}">
                          <a16:creationId xmlns:a16="http://schemas.microsoft.com/office/drawing/2014/main" id="{B82A9BD5-7935-E24E-9BE5-0361F66D7B59}"/>
                        </a:ext>
                      </a:extLst>
                    </p:cNvPr>
                    <p:cNvSpPr>
                      <a:spLocks noChangeArrowheads="1"/>
                    </p:cNvSpPr>
                    <p:nvPr/>
                  </p:nvSpPr>
                  <p:spPr bwMode="auto">
                    <a:xfrm>
                      <a:off x="4597" y="3506"/>
                      <a:ext cx="37" cy="57"/>
                    </a:xfrm>
                    <a:prstGeom prst="rect">
                      <a:avLst/>
                    </a:prstGeom>
                    <a:solidFill>
                      <a:srgbClr val="DFC80A"/>
                    </a:solidFill>
                    <a:ln w="9525">
                      <a:noFill/>
                      <a:miter lim="800000"/>
                      <a:headEnd/>
                      <a:tailEnd/>
                    </a:ln>
                  </p:spPr>
                  <p:txBody>
                    <a:bodyPr wrap="none" anchor="ctr"/>
                    <a:lstStyle/>
                    <a:p>
                      <a:endParaRPr lang="zh-TW" altLang="en-US"/>
                    </a:p>
                  </p:txBody>
                </p:sp>
              </p:grpSp>
              <p:grpSp>
                <p:nvGrpSpPr>
                  <p:cNvPr id="38" name="Group 101">
                    <a:extLst>
                      <a:ext uri="{FF2B5EF4-FFF2-40B4-BE49-F238E27FC236}">
                        <a16:creationId xmlns:a16="http://schemas.microsoft.com/office/drawing/2014/main" id="{5BA890EB-841A-E641-A649-50B11D4931E5}"/>
                      </a:ext>
                    </a:extLst>
                  </p:cNvPr>
                  <p:cNvGrpSpPr>
                    <a:grpSpLocks/>
                  </p:cNvGrpSpPr>
                  <p:nvPr/>
                </p:nvGrpSpPr>
                <p:grpSpPr bwMode="auto">
                  <a:xfrm>
                    <a:off x="4657" y="3506"/>
                    <a:ext cx="227" cy="57"/>
                    <a:chOff x="4657" y="3506"/>
                    <a:chExt cx="227" cy="57"/>
                  </a:xfrm>
                </p:grpSpPr>
                <p:sp>
                  <p:nvSpPr>
                    <p:cNvPr id="39" name="Rectangle 102">
                      <a:extLst>
                        <a:ext uri="{FF2B5EF4-FFF2-40B4-BE49-F238E27FC236}">
                          <a16:creationId xmlns:a16="http://schemas.microsoft.com/office/drawing/2014/main" id="{F1DB8CA5-8E01-524E-91D3-390993D99122}"/>
                        </a:ext>
                      </a:extLst>
                    </p:cNvPr>
                    <p:cNvSpPr>
                      <a:spLocks noChangeArrowheads="1"/>
                    </p:cNvSpPr>
                    <p:nvPr/>
                  </p:nvSpPr>
                  <p:spPr bwMode="auto">
                    <a:xfrm>
                      <a:off x="4657" y="3506"/>
                      <a:ext cx="37" cy="57"/>
                    </a:xfrm>
                    <a:prstGeom prst="rect">
                      <a:avLst/>
                    </a:prstGeom>
                    <a:solidFill>
                      <a:srgbClr val="DFC80A"/>
                    </a:solidFill>
                    <a:ln w="9525">
                      <a:noFill/>
                      <a:miter lim="800000"/>
                      <a:headEnd/>
                      <a:tailEnd/>
                    </a:ln>
                  </p:spPr>
                  <p:txBody>
                    <a:bodyPr wrap="none" anchor="ctr"/>
                    <a:lstStyle/>
                    <a:p>
                      <a:endParaRPr lang="zh-TW" altLang="en-US"/>
                    </a:p>
                  </p:txBody>
                </p:sp>
                <p:sp>
                  <p:nvSpPr>
                    <p:cNvPr id="40" name="Rectangle 103">
                      <a:extLst>
                        <a:ext uri="{FF2B5EF4-FFF2-40B4-BE49-F238E27FC236}">
                          <a16:creationId xmlns:a16="http://schemas.microsoft.com/office/drawing/2014/main" id="{E130829E-F158-9E4A-A353-50C7791F6126}"/>
                        </a:ext>
                      </a:extLst>
                    </p:cNvPr>
                    <p:cNvSpPr>
                      <a:spLocks noChangeArrowheads="1"/>
                    </p:cNvSpPr>
                    <p:nvPr/>
                  </p:nvSpPr>
                  <p:spPr bwMode="auto">
                    <a:xfrm>
                      <a:off x="4720" y="3506"/>
                      <a:ext cx="37" cy="57"/>
                    </a:xfrm>
                    <a:prstGeom prst="rect">
                      <a:avLst/>
                    </a:prstGeom>
                    <a:solidFill>
                      <a:srgbClr val="DFC80A"/>
                    </a:solidFill>
                    <a:ln w="9525">
                      <a:noFill/>
                      <a:miter lim="800000"/>
                      <a:headEnd/>
                      <a:tailEnd/>
                    </a:ln>
                  </p:spPr>
                  <p:txBody>
                    <a:bodyPr wrap="none" anchor="ctr"/>
                    <a:lstStyle/>
                    <a:p>
                      <a:endParaRPr lang="zh-TW" altLang="en-US"/>
                    </a:p>
                  </p:txBody>
                </p:sp>
                <p:sp>
                  <p:nvSpPr>
                    <p:cNvPr id="41" name="Rectangle 104">
                      <a:extLst>
                        <a:ext uri="{FF2B5EF4-FFF2-40B4-BE49-F238E27FC236}">
                          <a16:creationId xmlns:a16="http://schemas.microsoft.com/office/drawing/2014/main" id="{8CBDF068-569B-114A-82EB-291ACC8FB4BF}"/>
                        </a:ext>
                      </a:extLst>
                    </p:cNvPr>
                    <p:cNvSpPr>
                      <a:spLocks noChangeArrowheads="1"/>
                    </p:cNvSpPr>
                    <p:nvPr/>
                  </p:nvSpPr>
                  <p:spPr bwMode="auto">
                    <a:xfrm>
                      <a:off x="4784" y="3506"/>
                      <a:ext cx="37" cy="57"/>
                    </a:xfrm>
                    <a:prstGeom prst="rect">
                      <a:avLst/>
                    </a:prstGeom>
                    <a:solidFill>
                      <a:srgbClr val="DFC80A"/>
                    </a:solidFill>
                    <a:ln w="9525">
                      <a:noFill/>
                      <a:miter lim="800000"/>
                      <a:headEnd/>
                      <a:tailEnd/>
                    </a:ln>
                  </p:spPr>
                  <p:txBody>
                    <a:bodyPr wrap="none" anchor="ctr"/>
                    <a:lstStyle/>
                    <a:p>
                      <a:endParaRPr lang="zh-TW" altLang="en-US"/>
                    </a:p>
                  </p:txBody>
                </p:sp>
                <p:sp>
                  <p:nvSpPr>
                    <p:cNvPr id="42" name="Rectangle 105">
                      <a:extLst>
                        <a:ext uri="{FF2B5EF4-FFF2-40B4-BE49-F238E27FC236}">
                          <a16:creationId xmlns:a16="http://schemas.microsoft.com/office/drawing/2014/main" id="{14CD3A55-7C43-3C4F-A4B5-0503A76878B4}"/>
                        </a:ext>
                      </a:extLst>
                    </p:cNvPr>
                    <p:cNvSpPr>
                      <a:spLocks noChangeArrowheads="1"/>
                    </p:cNvSpPr>
                    <p:nvPr/>
                  </p:nvSpPr>
                  <p:spPr bwMode="auto">
                    <a:xfrm>
                      <a:off x="4847" y="3506"/>
                      <a:ext cx="37" cy="57"/>
                    </a:xfrm>
                    <a:prstGeom prst="rect">
                      <a:avLst/>
                    </a:prstGeom>
                    <a:solidFill>
                      <a:srgbClr val="DFC80A"/>
                    </a:solidFill>
                    <a:ln w="9525">
                      <a:noFill/>
                      <a:miter lim="800000"/>
                      <a:headEnd/>
                      <a:tailEnd/>
                    </a:ln>
                  </p:spPr>
                  <p:txBody>
                    <a:bodyPr wrap="none" anchor="ctr"/>
                    <a:lstStyle/>
                    <a:p>
                      <a:endParaRPr lang="zh-TW" altLang="en-US"/>
                    </a:p>
                  </p:txBody>
                </p:sp>
              </p:grpSp>
            </p:grpSp>
            <p:grpSp>
              <p:nvGrpSpPr>
                <p:cNvPr id="20" name="Group 106">
                  <a:extLst>
                    <a:ext uri="{FF2B5EF4-FFF2-40B4-BE49-F238E27FC236}">
                      <a16:creationId xmlns:a16="http://schemas.microsoft.com/office/drawing/2014/main" id="{92FB2390-F2B2-6F4B-B978-9935387C767E}"/>
                    </a:ext>
                  </a:extLst>
                </p:cNvPr>
                <p:cNvGrpSpPr>
                  <a:grpSpLocks/>
                </p:cNvGrpSpPr>
                <p:nvPr/>
              </p:nvGrpSpPr>
              <p:grpSpPr bwMode="auto">
                <a:xfrm>
                  <a:off x="2931" y="3358"/>
                  <a:ext cx="724" cy="85"/>
                  <a:chOff x="4914" y="3506"/>
                  <a:chExt cx="478" cy="57"/>
                </a:xfrm>
              </p:grpSpPr>
              <p:grpSp>
                <p:nvGrpSpPr>
                  <p:cNvPr id="27" name="Group 107">
                    <a:extLst>
                      <a:ext uri="{FF2B5EF4-FFF2-40B4-BE49-F238E27FC236}">
                        <a16:creationId xmlns:a16="http://schemas.microsoft.com/office/drawing/2014/main" id="{DCEA01BA-BC8D-BD46-AF9B-A54749BAC777}"/>
                      </a:ext>
                    </a:extLst>
                  </p:cNvPr>
                  <p:cNvGrpSpPr>
                    <a:grpSpLocks/>
                  </p:cNvGrpSpPr>
                  <p:nvPr/>
                </p:nvGrpSpPr>
                <p:grpSpPr bwMode="auto">
                  <a:xfrm>
                    <a:off x="4914" y="3506"/>
                    <a:ext cx="228" cy="57"/>
                    <a:chOff x="4914" y="3506"/>
                    <a:chExt cx="228" cy="57"/>
                  </a:xfrm>
                </p:grpSpPr>
                <p:sp>
                  <p:nvSpPr>
                    <p:cNvPr id="33" name="Rectangle 108">
                      <a:extLst>
                        <a:ext uri="{FF2B5EF4-FFF2-40B4-BE49-F238E27FC236}">
                          <a16:creationId xmlns:a16="http://schemas.microsoft.com/office/drawing/2014/main" id="{66A63996-6881-494D-8754-6EBDA1F93770}"/>
                        </a:ext>
                      </a:extLst>
                    </p:cNvPr>
                    <p:cNvSpPr>
                      <a:spLocks noChangeArrowheads="1"/>
                    </p:cNvSpPr>
                    <p:nvPr/>
                  </p:nvSpPr>
                  <p:spPr bwMode="auto">
                    <a:xfrm>
                      <a:off x="4914" y="3506"/>
                      <a:ext cx="36" cy="57"/>
                    </a:xfrm>
                    <a:prstGeom prst="rect">
                      <a:avLst/>
                    </a:prstGeom>
                    <a:solidFill>
                      <a:srgbClr val="DFC80A"/>
                    </a:solidFill>
                    <a:ln w="9525">
                      <a:noFill/>
                      <a:miter lim="800000"/>
                      <a:headEnd/>
                      <a:tailEnd/>
                    </a:ln>
                  </p:spPr>
                  <p:txBody>
                    <a:bodyPr wrap="none" anchor="ctr"/>
                    <a:lstStyle/>
                    <a:p>
                      <a:endParaRPr lang="zh-TW" altLang="en-US"/>
                    </a:p>
                  </p:txBody>
                </p:sp>
                <p:sp>
                  <p:nvSpPr>
                    <p:cNvPr id="34" name="Rectangle 109">
                      <a:extLst>
                        <a:ext uri="{FF2B5EF4-FFF2-40B4-BE49-F238E27FC236}">
                          <a16:creationId xmlns:a16="http://schemas.microsoft.com/office/drawing/2014/main" id="{AA7E66AC-D5BD-1244-8914-88E0798C6629}"/>
                        </a:ext>
                      </a:extLst>
                    </p:cNvPr>
                    <p:cNvSpPr>
                      <a:spLocks noChangeArrowheads="1"/>
                    </p:cNvSpPr>
                    <p:nvPr/>
                  </p:nvSpPr>
                  <p:spPr bwMode="auto">
                    <a:xfrm>
                      <a:off x="4978" y="3506"/>
                      <a:ext cx="37" cy="57"/>
                    </a:xfrm>
                    <a:prstGeom prst="rect">
                      <a:avLst/>
                    </a:prstGeom>
                    <a:solidFill>
                      <a:srgbClr val="DFC80A"/>
                    </a:solidFill>
                    <a:ln w="9525">
                      <a:noFill/>
                      <a:miter lim="800000"/>
                      <a:headEnd/>
                      <a:tailEnd/>
                    </a:ln>
                  </p:spPr>
                  <p:txBody>
                    <a:bodyPr wrap="none" anchor="ctr"/>
                    <a:lstStyle/>
                    <a:p>
                      <a:endParaRPr lang="zh-TW" altLang="en-US"/>
                    </a:p>
                  </p:txBody>
                </p:sp>
                <p:sp>
                  <p:nvSpPr>
                    <p:cNvPr id="35" name="Rectangle 110">
                      <a:extLst>
                        <a:ext uri="{FF2B5EF4-FFF2-40B4-BE49-F238E27FC236}">
                          <a16:creationId xmlns:a16="http://schemas.microsoft.com/office/drawing/2014/main" id="{ED5E4E63-17E4-A148-A867-BB667D30C2B5}"/>
                        </a:ext>
                      </a:extLst>
                    </p:cNvPr>
                    <p:cNvSpPr>
                      <a:spLocks noChangeArrowheads="1"/>
                    </p:cNvSpPr>
                    <p:nvPr/>
                  </p:nvSpPr>
                  <p:spPr bwMode="auto">
                    <a:xfrm>
                      <a:off x="5042" y="3506"/>
                      <a:ext cx="36" cy="57"/>
                    </a:xfrm>
                    <a:prstGeom prst="rect">
                      <a:avLst/>
                    </a:prstGeom>
                    <a:solidFill>
                      <a:srgbClr val="DFC80A"/>
                    </a:solidFill>
                    <a:ln w="9525">
                      <a:noFill/>
                      <a:miter lim="800000"/>
                      <a:headEnd/>
                      <a:tailEnd/>
                    </a:ln>
                  </p:spPr>
                  <p:txBody>
                    <a:bodyPr wrap="none" anchor="ctr"/>
                    <a:lstStyle/>
                    <a:p>
                      <a:endParaRPr lang="zh-TW" altLang="en-US"/>
                    </a:p>
                  </p:txBody>
                </p:sp>
                <p:sp>
                  <p:nvSpPr>
                    <p:cNvPr id="36" name="Rectangle 111">
                      <a:extLst>
                        <a:ext uri="{FF2B5EF4-FFF2-40B4-BE49-F238E27FC236}">
                          <a16:creationId xmlns:a16="http://schemas.microsoft.com/office/drawing/2014/main" id="{FBB81B68-2814-F740-B5A0-B27BFBDAB19E}"/>
                        </a:ext>
                      </a:extLst>
                    </p:cNvPr>
                    <p:cNvSpPr>
                      <a:spLocks noChangeArrowheads="1"/>
                    </p:cNvSpPr>
                    <p:nvPr/>
                  </p:nvSpPr>
                  <p:spPr bwMode="auto">
                    <a:xfrm>
                      <a:off x="5105" y="3506"/>
                      <a:ext cx="37" cy="57"/>
                    </a:xfrm>
                    <a:prstGeom prst="rect">
                      <a:avLst/>
                    </a:prstGeom>
                    <a:solidFill>
                      <a:srgbClr val="DFC80A"/>
                    </a:solidFill>
                    <a:ln w="9525">
                      <a:noFill/>
                      <a:miter lim="800000"/>
                      <a:headEnd/>
                      <a:tailEnd/>
                    </a:ln>
                  </p:spPr>
                  <p:txBody>
                    <a:bodyPr wrap="none" anchor="ctr"/>
                    <a:lstStyle/>
                    <a:p>
                      <a:endParaRPr lang="zh-TW" altLang="en-US"/>
                    </a:p>
                  </p:txBody>
                </p:sp>
              </p:grpSp>
              <p:grpSp>
                <p:nvGrpSpPr>
                  <p:cNvPr id="28" name="Group 112">
                    <a:extLst>
                      <a:ext uri="{FF2B5EF4-FFF2-40B4-BE49-F238E27FC236}">
                        <a16:creationId xmlns:a16="http://schemas.microsoft.com/office/drawing/2014/main" id="{F9A57527-1B3D-2B48-83E4-8EB5D2A45E5A}"/>
                      </a:ext>
                    </a:extLst>
                  </p:cNvPr>
                  <p:cNvGrpSpPr>
                    <a:grpSpLocks/>
                  </p:cNvGrpSpPr>
                  <p:nvPr/>
                </p:nvGrpSpPr>
                <p:grpSpPr bwMode="auto">
                  <a:xfrm>
                    <a:off x="5164" y="3506"/>
                    <a:ext cx="228" cy="57"/>
                    <a:chOff x="5164" y="3506"/>
                    <a:chExt cx="228" cy="57"/>
                  </a:xfrm>
                </p:grpSpPr>
                <p:sp>
                  <p:nvSpPr>
                    <p:cNvPr id="29" name="Rectangle 113">
                      <a:extLst>
                        <a:ext uri="{FF2B5EF4-FFF2-40B4-BE49-F238E27FC236}">
                          <a16:creationId xmlns:a16="http://schemas.microsoft.com/office/drawing/2014/main" id="{1BEE2061-421F-E34F-A695-388F412F1F9F}"/>
                        </a:ext>
                      </a:extLst>
                    </p:cNvPr>
                    <p:cNvSpPr>
                      <a:spLocks noChangeArrowheads="1"/>
                    </p:cNvSpPr>
                    <p:nvPr/>
                  </p:nvSpPr>
                  <p:spPr bwMode="auto">
                    <a:xfrm>
                      <a:off x="5164" y="3506"/>
                      <a:ext cx="36" cy="57"/>
                    </a:xfrm>
                    <a:prstGeom prst="rect">
                      <a:avLst/>
                    </a:prstGeom>
                    <a:solidFill>
                      <a:srgbClr val="DFC80A"/>
                    </a:solidFill>
                    <a:ln w="9525">
                      <a:noFill/>
                      <a:miter lim="800000"/>
                      <a:headEnd/>
                      <a:tailEnd/>
                    </a:ln>
                  </p:spPr>
                  <p:txBody>
                    <a:bodyPr wrap="none" anchor="ctr"/>
                    <a:lstStyle/>
                    <a:p>
                      <a:endParaRPr lang="zh-TW" altLang="en-US"/>
                    </a:p>
                  </p:txBody>
                </p:sp>
                <p:sp>
                  <p:nvSpPr>
                    <p:cNvPr id="30" name="Rectangle 114">
                      <a:extLst>
                        <a:ext uri="{FF2B5EF4-FFF2-40B4-BE49-F238E27FC236}">
                          <a16:creationId xmlns:a16="http://schemas.microsoft.com/office/drawing/2014/main" id="{B6FF29BA-BC6F-3947-8633-4E306AA5FF3D}"/>
                        </a:ext>
                      </a:extLst>
                    </p:cNvPr>
                    <p:cNvSpPr>
                      <a:spLocks noChangeArrowheads="1"/>
                    </p:cNvSpPr>
                    <p:nvPr/>
                  </p:nvSpPr>
                  <p:spPr bwMode="auto">
                    <a:xfrm>
                      <a:off x="5228" y="3506"/>
                      <a:ext cx="36" cy="57"/>
                    </a:xfrm>
                    <a:prstGeom prst="rect">
                      <a:avLst/>
                    </a:prstGeom>
                    <a:solidFill>
                      <a:srgbClr val="DFC80A"/>
                    </a:solidFill>
                    <a:ln w="9525">
                      <a:noFill/>
                      <a:miter lim="800000"/>
                      <a:headEnd/>
                      <a:tailEnd/>
                    </a:ln>
                  </p:spPr>
                  <p:txBody>
                    <a:bodyPr wrap="none" anchor="ctr"/>
                    <a:lstStyle/>
                    <a:p>
                      <a:endParaRPr lang="zh-TW" altLang="en-US"/>
                    </a:p>
                  </p:txBody>
                </p:sp>
                <p:sp>
                  <p:nvSpPr>
                    <p:cNvPr id="31" name="Rectangle 115">
                      <a:extLst>
                        <a:ext uri="{FF2B5EF4-FFF2-40B4-BE49-F238E27FC236}">
                          <a16:creationId xmlns:a16="http://schemas.microsoft.com/office/drawing/2014/main" id="{FC68404C-A6D7-944D-9AE7-FEDE8ECA12BD}"/>
                        </a:ext>
                      </a:extLst>
                    </p:cNvPr>
                    <p:cNvSpPr>
                      <a:spLocks noChangeArrowheads="1"/>
                    </p:cNvSpPr>
                    <p:nvPr/>
                  </p:nvSpPr>
                  <p:spPr bwMode="auto">
                    <a:xfrm>
                      <a:off x="5292" y="3506"/>
                      <a:ext cx="36" cy="57"/>
                    </a:xfrm>
                    <a:prstGeom prst="rect">
                      <a:avLst/>
                    </a:prstGeom>
                    <a:solidFill>
                      <a:srgbClr val="DFC80A"/>
                    </a:solidFill>
                    <a:ln w="9525">
                      <a:noFill/>
                      <a:miter lim="800000"/>
                      <a:headEnd/>
                      <a:tailEnd/>
                    </a:ln>
                  </p:spPr>
                  <p:txBody>
                    <a:bodyPr wrap="none" anchor="ctr"/>
                    <a:lstStyle/>
                    <a:p>
                      <a:endParaRPr lang="zh-TW" altLang="en-US"/>
                    </a:p>
                  </p:txBody>
                </p:sp>
                <p:sp>
                  <p:nvSpPr>
                    <p:cNvPr id="32" name="Rectangle 116">
                      <a:extLst>
                        <a:ext uri="{FF2B5EF4-FFF2-40B4-BE49-F238E27FC236}">
                          <a16:creationId xmlns:a16="http://schemas.microsoft.com/office/drawing/2014/main" id="{899CD114-ECE9-E748-B43E-B62283E55C5C}"/>
                        </a:ext>
                      </a:extLst>
                    </p:cNvPr>
                    <p:cNvSpPr>
                      <a:spLocks noChangeArrowheads="1"/>
                    </p:cNvSpPr>
                    <p:nvPr/>
                  </p:nvSpPr>
                  <p:spPr bwMode="auto">
                    <a:xfrm>
                      <a:off x="5355" y="3506"/>
                      <a:ext cx="37" cy="57"/>
                    </a:xfrm>
                    <a:prstGeom prst="rect">
                      <a:avLst/>
                    </a:prstGeom>
                    <a:solidFill>
                      <a:srgbClr val="DFC80A"/>
                    </a:solidFill>
                    <a:ln w="9525">
                      <a:noFill/>
                      <a:miter lim="800000"/>
                      <a:headEnd/>
                      <a:tailEnd/>
                    </a:ln>
                  </p:spPr>
                  <p:txBody>
                    <a:bodyPr wrap="none" anchor="ctr"/>
                    <a:lstStyle/>
                    <a:p>
                      <a:endParaRPr lang="zh-TW" altLang="en-US"/>
                    </a:p>
                  </p:txBody>
                </p:sp>
              </p:grpSp>
            </p:grpSp>
            <p:grpSp>
              <p:nvGrpSpPr>
                <p:cNvPr id="21" name="Group 117">
                  <a:extLst>
                    <a:ext uri="{FF2B5EF4-FFF2-40B4-BE49-F238E27FC236}">
                      <a16:creationId xmlns:a16="http://schemas.microsoft.com/office/drawing/2014/main" id="{6C1C8A8A-80D0-8643-9A94-42EC3DFF9053}"/>
                    </a:ext>
                  </a:extLst>
                </p:cNvPr>
                <p:cNvGrpSpPr>
                  <a:grpSpLocks/>
                </p:cNvGrpSpPr>
                <p:nvPr/>
              </p:nvGrpSpPr>
              <p:grpSpPr bwMode="auto">
                <a:xfrm>
                  <a:off x="3708" y="3358"/>
                  <a:ext cx="344" cy="85"/>
                  <a:chOff x="5427" y="3506"/>
                  <a:chExt cx="227" cy="57"/>
                </a:xfrm>
              </p:grpSpPr>
              <p:sp>
                <p:nvSpPr>
                  <p:cNvPr id="23" name="Rectangle 118">
                    <a:extLst>
                      <a:ext uri="{FF2B5EF4-FFF2-40B4-BE49-F238E27FC236}">
                        <a16:creationId xmlns:a16="http://schemas.microsoft.com/office/drawing/2014/main" id="{E7260659-F0D6-2140-9518-41A57D0ADFE8}"/>
                      </a:ext>
                    </a:extLst>
                  </p:cNvPr>
                  <p:cNvSpPr>
                    <a:spLocks noChangeArrowheads="1"/>
                  </p:cNvSpPr>
                  <p:nvPr/>
                </p:nvSpPr>
                <p:spPr bwMode="auto">
                  <a:xfrm>
                    <a:off x="5427" y="3506"/>
                    <a:ext cx="37" cy="57"/>
                  </a:xfrm>
                  <a:prstGeom prst="rect">
                    <a:avLst/>
                  </a:prstGeom>
                  <a:solidFill>
                    <a:srgbClr val="DFC80A"/>
                  </a:solidFill>
                  <a:ln w="9525">
                    <a:noFill/>
                    <a:miter lim="800000"/>
                    <a:headEnd/>
                    <a:tailEnd/>
                  </a:ln>
                </p:spPr>
                <p:txBody>
                  <a:bodyPr wrap="none" anchor="ctr"/>
                  <a:lstStyle/>
                  <a:p>
                    <a:endParaRPr lang="zh-TW" altLang="en-US"/>
                  </a:p>
                </p:txBody>
              </p:sp>
              <p:sp>
                <p:nvSpPr>
                  <p:cNvPr id="24" name="Rectangle 119">
                    <a:extLst>
                      <a:ext uri="{FF2B5EF4-FFF2-40B4-BE49-F238E27FC236}">
                        <a16:creationId xmlns:a16="http://schemas.microsoft.com/office/drawing/2014/main" id="{29548170-766F-4C42-A2BC-2DDEB6F87C11}"/>
                      </a:ext>
                    </a:extLst>
                  </p:cNvPr>
                  <p:cNvSpPr>
                    <a:spLocks noChangeArrowheads="1"/>
                  </p:cNvSpPr>
                  <p:nvPr/>
                </p:nvSpPr>
                <p:spPr bwMode="auto">
                  <a:xfrm>
                    <a:off x="5490" y="3506"/>
                    <a:ext cx="37" cy="57"/>
                  </a:xfrm>
                  <a:prstGeom prst="rect">
                    <a:avLst/>
                  </a:prstGeom>
                  <a:solidFill>
                    <a:srgbClr val="DFC80A"/>
                  </a:solidFill>
                  <a:ln w="9525">
                    <a:noFill/>
                    <a:miter lim="800000"/>
                    <a:headEnd/>
                    <a:tailEnd/>
                  </a:ln>
                </p:spPr>
                <p:txBody>
                  <a:bodyPr wrap="none" anchor="ctr"/>
                  <a:lstStyle/>
                  <a:p>
                    <a:endParaRPr lang="zh-TW" altLang="en-US"/>
                  </a:p>
                </p:txBody>
              </p:sp>
              <p:sp>
                <p:nvSpPr>
                  <p:cNvPr id="25" name="Rectangle 120">
                    <a:extLst>
                      <a:ext uri="{FF2B5EF4-FFF2-40B4-BE49-F238E27FC236}">
                        <a16:creationId xmlns:a16="http://schemas.microsoft.com/office/drawing/2014/main" id="{DA3037E5-70D4-4747-8E02-05704D91545D}"/>
                      </a:ext>
                    </a:extLst>
                  </p:cNvPr>
                  <p:cNvSpPr>
                    <a:spLocks noChangeArrowheads="1"/>
                  </p:cNvSpPr>
                  <p:nvPr/>
                </p:nvSpPr>
                <p:spPr bwMode="auto">
                  <a:xfrm>
                    <a:off x="5554" y="3506"/>
                    <a:ext cx="37" cy="57"/>
                  </a:xfrm>
                  <a:prstGeom prst="rect">
                    <a:avLst/>
                  </a:prstGeom>
                  <a:solidFill>
                    <a:srgbClr val="DFC80A"/>
                  </a:solidFill>
                  <a:ln w="9525">
                    <a:noFill/>
                    <a:miter lim="800000"/>
                    <a:headEnd/>
                    <a:tailEnd/>
                  </a:ln>
                </p:spPr>
                <p:txBody>
                  <a:bodyPr wrap="none" anchor="ctr"/>
                  <a:lstStyle/>
                  <a:p>
                    <a:endParaRPr lang="zh-TW" altLang="en-US"/>
                  </a:p>
                </p:txBody>
              </p:sp>
              <p:sp>
                <p:nvSpPr>
                  <p:cNvPr id="26" name="Rectangle 121">
                    <a:extLst>
                      <a:ext uri="{FF2B5EF4-FFF2-40B4-BE49-F238E27FC236}">
                        <a16:creationId xmlns:a16="http://schemas.microsoft.com/office/drawing/2014/main" id="{E85AC7D3-0764-2C42-A718-71592C3B298D}"/>
                      </a:ext>
                    </a:extLst>
                  </p:cNvPr>
                  <p:cNvSpPr>
                    <a:spLocks noChangeArrowheads="1"/>
                  </p:cNvSpPr>
                  <p:nvPr/>
                </p:nvSpPr>
                <p:spPr bwMode="auto">
                  <a:xfrm>
                    <a:off x="5617" y="3506"/>
                    <a:ext cx="37" cy="57"/>
                  </a:xfrm>
                  <a:prstGeom prst="rect">
                    <a:avLst/>
                  </a:prstGeom>
                  <a:solidFill>
                    <a:srgbClr val="DFC80A"/>
                  </a:solidFill>
                  <a:ln w="9525">
                    <a:noFill/>
                    <a:miter lim="800000"/>
                    <a:headEnd/>
                    <a:tailEnd/>
                  </a:ln>
                </p:spPr>
                <p:txBody>
                  <a:bodyPr wrap="none" anchor="ctr"/>
                  <a:lstStyle/>
                  <a:p>
                    <a:endParaRPr lang="zh-TW" altLang="en-US"/>
                  </a:p>
                </p:txBody>
              </p:sp>
            </p:grpSp>
            <p:sp>
              <p:nvSpPr>
                <p:cNvPr id="22" name="Rectangle 122">
                  <a:extLst>
                    <a:ext uri="{FF2B5EF4-FFF2-40B4-BE49-F238E27FC236}">
                      <a16:creationId xmlns:a16="http://schemas.microsoft.com/office/drawing/2014/main" id="{609DB0A7-B762-0140-BCFC-390FE1F884ED}"/>
                    </a:ext>
                  </a:extLst>
                </p:cNvPr>
                <p:cNvSpPr>
                  <a:spLocks noChangeArrowheads="1"/>
                </p:cNvSpPr>
                <p:nvPr/>
              </p:nvSpPr>
              <p:spPr bwMode="auto">
                <a:xfrm>
                  <a:off x="2131" y="1582"/>
                  <a:ext cx="1924" cy="1774"/>
                </a:xfrm>
                <a:prstGeom prst="rect">
                  <a:avLst/>
                </a:prstGeom>
                <a:solidFill>
                  <a:schemeClr val="bg2"/>
                </a:solidFill>
                <a:ln w="9525">
                  <a:noFill/>
                  <a:miter lim="800000"/>
                  <a:headEnd/>
                  <a:tailEnd/>
                </a:ln>
              </p:spPr>
              <p:txBody>
                <a:bodyPr wrap="none" anchor="ctr"/>
                <a:lstStyle/>
                <a:p>
                  <a:endParaRPr lang="zh-TW" altLang="en-US"/>
                </a:p>
              </p:txBody>
            </p:sp>
          </p:grpSp>
          <p:pic>
            <p:nvPicPr>
              <p:cNvPr id="13" name="Picture 123">
                <a:extLst>
                  <a:ext uri="{FF2B5EF4-FFF2-40B4-BE49-F238E27FC236}">
                    <a16:creationId xmlns:a16="http://schemas.microsoft.com/office/drawing/2014/main" id="{0160F852-D4B8-1E42-A54F-A061D9550970}"/>
                  </a:ext>
                </a:extLst>
              </p:cNvPr>
              <p:cNvPicPr>
                <a:picLocks noChangeAspect="1" noChangeArrowheads="1"/>
              </p:cNvPicPr>
              <p:nvPr/>
            </p:nvPicPr>
            <p:blipFill>
              <a:blip r:embed="rId4" cstate="print"/>
              <a:srcRect/>
              <a:stretch>
                <a:fillRect/>
              </a:stretch>
            </p:blipFill>
            <p:spPr bwMode="auto">
              <a:xfrm>
                <a:off x="2184" y="1619"/>
                <a:ext cx="1872" cy="1740"/>
              </a:xfrm>
              <a:prstGeom prst="rect">
                <a:avLst/>
              </a:prstGeom>
              <a:noFill/>
              <a:ln w="9525">
                <a:noFill/>
                <a:miter lim="800000"/>
                <a:headEnd/>
                <a:tailEnd/>
              </a:ln>
            </p:spPr>
          </p:pic>
        </p:grpSp>
      </p:grpSp>
      <p:sp>
        <p:nvSpPr>
          <p:cNvPr id="127" name="Text Box 124">
            <a:extLst>
              <a:ext uri="{FF2B5EF4-FFF2-40B4-BE49-F238E27FC236}">
                <a16:creationId xmlns:a16="http://schemas.microsoft.com/office/drawing/2014/main" id="{7A733951-71AA-F146-AD90-901B5A7F876F}"/>
              </a:ext>
            </a:extLst>
          </p:cNvPr>
          <p:cNvSpPr txBox="1">
            <a:spLocks noChangeArrowheads="1"/>
          </p:cNvSpPr>
          <p:nvPr/>
        </p:nvSpPr>
        <p:spPr bwMode="auto">
          <a:xfrm>
            <a:off x="7339013" y="2873375"/>
            <a:ext cx="1414462" cy="396875"/>
          </a:xfrm>
          <a:prstGeom prst="rect">
            <a:avLst/>
          </a:prstGeom>
          <a:noFill/>
          <a:ln w="9525">
            <a:noFill/>
            <a:miter lim="800000"/>
            <a:headEnd/>
            <a:tailEnd/>
          </a:ln>
        </p:spPr>
        <p:txBody>
          <a:bodyPr wrap="none">
            <a:spAutoFit/>
          </a:bodyPr>
          <a:lstStyle/>
          <a:p>
            <a:r>
              <a:rPr lang="en-US" altLang="zh-TW" sz="2000" b="1" i="1">
                <a:latin typeface="Sylfaen" pitchFamily="18" charset="0"/>
                <a:ea typeface="標楷體" pitchFamily="65" charset="-120"/>
              </a:rPr>
              <a:t>PC on Chip</a:t>
            </a:r>
          </a:p>
        </p:txBody>
      </p:sp>
    </p:spTree>
    <p:extLst>
      <p:ext uri="{BB962C8B-B14F-4D97-AF65-F5344CB8AC3E}">
        <p14:creationId xmlns:p14="http://schemas.microsoft.com/office/powerpoint/2010/main" val="1029161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E1C58-8465-DD42-94BF-4C70D7D76AF3}"/>
              </a:ext>
            </a:extLst>
          </p:cNvPr>
          <p:cNvSpPr>
            <a:spLocks noGrp="1"/>
          </p:cNvSpPr>
          <p:nvPr>
            <p:ph type="sldNum" sz="quarter" idx="12"/>
          </p:nvPr>
        </p:nvSpPr>
        <p:spPr/>
        <p:txBody>
          <a:bodyPr/>
          <a:lstStyle/>
          <a:p>
            <a:fld id="{4E77BC79-9480-1042-96E1-82B94DA0811E}" type="slidenum">
              <a:rPr lang="en-US" smtClean="0"/>
              <a:t>19</a:t>
            </a:fld>
            <a:endParaRPr lang="en-US"/>
          </a:p>
        </p:txBody>
      </p:sp>
      <p:sp>
        <p:nvSpPr>
          <p:cNvPr id="3" name="Title 2">
            <a:extLst>
              <a:ext uri="{FF2B5EF4-FFF2-40B4-BE49-F238E27FC236}">
                <a16:creationId xmlns:a16="http://schemas.microsoft.com/office/drawing/2014/main" id="{4FF0A4A2-EB14-4A4F-85E1-946DF58B8506}"/>
              </a:ext>
            </a:extLst>
          </p:cNvPr>
          <p:cNvSpPr>
            <a:spLocks noGrp="1"/>
          </p:cNvSpPr>
          <p:nvPr>
            <p:ph type="title"/>
          </p:nvPr>
        </p:nvSpPr>
        <p:spPr/>
        <p:txBody>
          <a:bodyPr/>
          <a:lstStyle/>
          <a:p>
            <a:r>
              <a:rPr lang="en-US" dirty="0"/>
              <a:t>Trends of VLSI design</a:t>
            </a:r>
          </a:p>
        </p:txBody>
      </p:sp>
      <p:sp>
        <p:nvSpPr>
          <p:cNvPr id="4" name="Content Placeholder 3">
            <a:extLst>
              <a:ext uri="{FF2B5EF4-FFF2-40B4-BE49-F238E27FC236}">
                <a16:creationId xmlns:a16="http://schemas.microsoft.com/office/drawing/2014/main" id="{36A55FD5-88B7-DC45-B997-8E488ACE2148}"/>
              </a:ext>
            </a:extLst>
          </p:cNvPr>
          <p:cNvSpPr>
            <a:spLocks noGrp="1"/>
          </p:cNvSpPr>
          <p:nvPr>
            <p:ph idx="1"/>
          </p:nvPr>
        </p:nvSpPr>
        <p:spPr/>
        <p:txBody>
          <a:bodyPr/>
          <a:lstStyle/>
          <a:p>
            <a:r>
              <a:rPr lang="en-US" dirty="0"/>
              <a:t>It must be simple and reusable</a:t>
            </a:r>
          </a:p>
        </p:txBody>
      </p:sp>
      <p:graphicFrame>
        <p:nvGraphicFramePr>
          <p:cNvPr id="5" name="Object 3">
            <a:extLst>
              <a:ext uri="{FF2B5EF4-FFF2-40B4-BE49-F238E27FC236}">
                <a16:creationId xmlns:a16="http://schemas.microsoft.com/office/drawing/2014/main" id="{E73D80A0-39E5-AB47-B072-3637AD137308}"/>
              </a:ext>
            </a:extLst>
          </p:cNvPr>
          <p:cNvGraphicFramePr>
            <a:graphicFrameLocks noChangeAspect="1"/>
          </p:cNvGraphicFramePr>
          <p:nvPr/>
        </p:nvGraphicFramePr>
        <p:xfrm>
          <a:off x="1235075" y="1925488"/>
          <a:ext cx="6673850" cy="4692650"/>
        </p:xfrm>
        <a:graphic>
          <a:graphicData uri="http://schemas.openxmlformats.org/presentationml/2006/ole">
            <mc:AlternateContent xmlns:mc="http://schemas.openxmlformats.org/markup-compatibility/2006">
              <mc:Choice xmlns:v="urn:schemas-microsoft-com:vml" Requires="v">
                <p:oleObj spid="_x0000_s8424" name="Visio" r:id="rId4" imgW="4481029" imgH="3151299" progId="Visio.Drawing.11">
                  <p:embed/>
                </p:oleObj>
              </mc:Choice>
              <mc:Fallback>
                <p:oleObj name="Visio" r:id="rId4" imgW="4481029" imgH="3151299" progId="Visio.Drawing.11">
                  <p:embed/>
                  <p:pic>
                    <p:nvPicPr>
                      <p:cNvPr id="5" name="Object 3">
                        <a:extLst>
                          <a:ext uri="{FF2B5EF4-FFF2-40B4-BE49-F238E27FC236}">
                            <a16:creationId xmlns:a16="http://schemas.microsoft.com/office/drawing/2014/main" id="{E73D80A0-39E5-AB47-B072-3637AD1373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5075" y="1925488"/>
                        <a:ext cx="6673850" cy="469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5903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5"/>
          <p:cNvSpPr>
            <a:spLocks noGrp="1"/>
          </p:cNvSpPr>
          <p:nvPr>
            <p:ph type="sldNum" sz="quarter" idx="12"/>
          </p:nvPr>
        </p:nvSpPr>
        <p:spPr>
          <a:noFill/>
        </p:spPr>
        <p:txBody>
          <a:bodyPr/>
          <a:lstStyle/>
          <a:p>
            <a:fld id="{A8455D9E-1031-4BDD-85C8-B1A4E9209B28}" type="slidenum">
              <a:rPr lang="en-US" altLang="zh-TW" smtClean="0"/>
              <a:pPr/>
              <a:t>2</a:t>
            </a:fld>
            <a:endParaRPr lang="en-US" altLang="zh-TW"/>
          </a:p>
        </p:txBody>
      </p:sp>
      <p:sp>
        <p:nvSpPr>
          <p:cNvPr id="2" name="Content Placeholder 1">
            <a:extLst>
              <a:ext uri="{FF2B5EF4-FFF2-40B4-BE49-F238E27FC236}">
                <a16:creationId xmlns:a16="http://schemas.microsoft.com/office/drawing/2014/main" id="{F256B4D2-ACB1-624D-AC17-D67B52222656}"/>
              </a:ext>
            </a:extLst>
          </p:cNvPr>
          <p:cNvSpPr>
            <a:spLocks noGrp="1"/>
          </p:cNvSpPr>
          <p:nvPr>
            <p:ph idx="1"/>
          </p:nvPr>
        </p:nvSpPr>
        <p:spPr>
          <a:xfrm>
            <a:off x="457200" y="391332"/>
            <a:ext cx="8229600" cy="3037668"/>
          </a:xfrm>
        </p:spPr>
        <p:txBody>
          <a:bodyPr>
            <a:normAutofit/>
          </a:bodyPr>
          <a:lstStyle/>
          <a:p>
            <a:pPr marL="0" indent="0">
              <a:buNone/>
            </a:pPr>
            <a:r>
              <a:rPr lang="en-US" sz="3200" b="1" i="1"/>
              <a:t>The course teaches you how to write “good” programs with a specific focus on solving computer design problems. You will gain “hands-on” experience in writing C++/Python code for implementing important data structures and algorithms …</a:t>
            </a:r>
            <a:endParaRPr lang="en-US" sz="3200" b="1" i="1" dirty="0"/>
          </a:p>
        </p:txBody>
      </p:sp>
      <p:pic>
        <p:nvPicPr>
          <p:cNvPr id="3" name="Picture 2">
            <a:extLst>
              <a:ext uri="{FF2B5EF4-FFF2-40B4-BE49-F238E27FC236}">
                <a16:creationId xmlns:a16="http://schemas.microsoft.com/office/drawing/2014/main" id="{2A861FC9-0DF1-864A-9A8E-4ED161F23F33}"/>
              </a:ext>
            </a:extLst>
          </p:cNvPr>
          <p:cNvPicPr>
            <a:picLocks noChangeAspect="1"/>
          </p:cNvPicPr>
          <p:nvPr/>
        </p:nvPicPr>
        <p:blipFill>
          <a:blip r:embed="rId3"/>
          <a:stretch>
            <a:fillRect/>
          </a:stretch>
        </p:blipFill>
        <p:spPr>
          <a:xfrm>
            <a:off x="4418650" y="3629891"/>
            <a:ext cx="4268150" cy="2326986"/>
          </a:xfrm>
          <a:prstGeom prst="rect">
            <a:avLst/>
          </a:prstGeom>
        </p:spPr>
      </p:pic>
    </p:spTree>
    <p:extLst>
      <p:ext uri="{BB962C8B-B14F-4D97-AF65-F5344CB8AC3E}">
        <p14:creationId xmlns:p14="http://schemas.microsoft.com/office/powerpoint/2010/main" val="2983216914"/>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FE5E37-6EC7-9C4B-A4E6-E2B97B5C6366}"/>
              </a:ext>
            </a:extLst>
          </p:cNvPr>
          <p:cNvSpPr>
            <a:spLocks noGrp="1"/>
          </p:cNvSpPr>
          <p:nvPr>
            <p:ph type="sldNum" sz="quarter" idx="12"/>
          </p:nvPr>
        </p:nvSpPr>
        <p:spPr/>
        <p:txBody>
          <a:bodyPr/>
          <a:lstStyle/>
          <a:p>
            <a:fld id="{4E77BC79-9480-1042-96E1-82B94DA0811E}" type="slidenum">
              <a:rPr lang="en-US" smtClean="0"/>
              <a:t>20</a:t>
            </a:fld>
            <a:endParaRPr lang="en-US"/>
          </a:p>
        </p:txBody>
      </p:sp>
      <p:sp>
        <p:nvSpPr>
          <p:cNvPr id="3" name="Title 2">
            <a:extLst>
              <a:ext uri="{FF2B5EF4-FFF2-40B4-BE49-F238E27FC236}">
                <a16:creationId xmlns:a16="http://schemas.microsoft.com/office/drawing/2014/main" id="{BB0450D9-263D-D344-A6C2-E66F6208A40B}"/>
              </a:ext>
            </a:extLst>
          </p:cNvPr>
          <p:cNvSpPr>
            <a:spLocks noGrp="1"/>
          </p:cNvSpPr>
          <p:nvPr>
            <p:ph type="title"/>
          </p:nvPr>
        </p:nvSpPr>
        <p:spPr/>
        <p:txBody>
          <a:bodyPr/>
          <a:lstStyle/>
          <a:p>
            <a:r>
              <a:rPr lang="en-US" dirty="0"/>
              <a:t>Representing a “Design”</a:t>
            </a:r>
          </a:p>
        </p:txBody>
      </p:sp>
      <p:sp>
        <p:nvSpPr>
          <p:cNvPr id="4" name="Content Placeholder 3">
            <a:extLst>
              <a:ext uri="{FF2B5EF4-FFF2-40B4-BE49-F238E27FC236}">
                <a16:creationId xmlns:a16="http://schemas.microsoft.com/office/drawing/2014/main" id="{64DD6F54-6BC8-9840-9650-2A3DF970A34D}"/>
              </a:ext>
            </a:extLst>
          </p:cNvPr>
          <p:cNvSpPr>
            <a:spLocks noGrp="1"/>
          </p:cNvSpPr>
          <p:nvPr>
            <p:ph idx="1"/>
          </p:nvPr>
        </p:nvSpPr>
        <p:spPr/>
        <p:txBody>
          <a:bodyPr/>
          <a:lstStyle/>
          <a:p>
            <a:r>
              <a:rPr lang="en-US" dirty="0"/>
              <a:t>Behavioral representation</a:t>
            </a:r>
          </a:p>
          <a:p>
            <a:pPr lvl="1"/>
            <a:r>
              <a:rPr lang="en-US" dirty="0"/>
              <a:t>Describes the functionality of a target</a:t>
            </a:r>
          </a:p>
          <a:p>
            <a:r>
              <a:rPr lang="en-US" dirty="0"/>
              <a:t>Structural representation</a:t>
            </a:r>
          </a:p>
          <a:p>
            <a:pPr lvl="1"/>
            <a:r>
              <a:rPr lang="en-US" dirty="0"/>
              <a:t>Describes the connectivity between components</a:t>
            </a:r>
          </a:p>
          <a:p>
            <a:r>
              <a:rPr lang="en-US" dirty="0"/>
              <a:t>Physical representation</a:t>
            </a:r>
          </a:p>
          <a:p>
            <a:pPr lvl="1"/>
            <a:r>
              <a:rPr lang="en-US" dirty="0"/>
              <a:t>Describes the layout, polygons, and spacing rules</a:t>
            </a:r>
          </a:p>
          <a:p>
            <a:endParaRPr lang="en-US" dirty="0"/>
          </a:p>
        </p:txBody>
      </p:sp>
    </p:spTree>
    <p:extLst>
      <p:ext uri="{BB962C8B-B14F-4D97-AF65-F5344CB8AC3E}">
        <p14:creationId xmlns:p14="http://schemas.microsoft.com/office/powerpoint/2010/main" val="2599267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0649C6-A934-CE42-ABB6-E40A4534E351}"/>
              </a:ext>
            </a:extLst>
          </p:cNvPr>
          <p:cNvSpPr>
            <a:spLocks noGrp="1"/>
          </p:cNvSpPr>
          <p:nvPr>
            <p:ph type="sldNum" sz="quarter" idx="12"/>
          </p:nvPr>
        </p:nvSpPr>
        <p:spPr/>
        <p:txBody>
          <a:bodyPr/>
          <a:lstStyle/>
          <a:p>
            <a:fld id="{4E77BC79-9480-1042-96E1-82B94DA0811E}" type="slidenum">
              <a:rPr lang="en-US" smtClean="0"/>
              <a:t>21</a:t>
            </a:fld>
            <a:endParaRPr lang="en-US"/>
          </a:p>
        </p:txBody>
      </p:sp>
      <p:sp>
        <p:nvSpPr>
          <p:cNvPr id="3" name="Title 2">
            <a:extLst>
              <a:ext uri="{FF2B5EF4-FFF2-40B4-BE49-F238E27FC236}">
                <a16:creationId xmlns:a16="http://schemas.microsoft.com/office/drawing/2014/main" id="{1905F0C3-566F-7343-9ABB-AAB5FCBEBE66}"/>
              </a:ext>
            </a:extLst>
          </p:cNvPr>
          <p:cNvSpPr>
            <a:spLocks noGrp="1"/>
          </p:cNvSpPr>
          <p:nvPr>
            <p:ph type="title"/>
          </p:nvPr>
        </p:nvSpPr>
        <p:spPr/>
        <p:txBody>
          <a:bodyPr/>
          <a:lstStyle/>
          <a:p>
            <a:r>
              <a:rPr lang="en-US" dirty="0"/>
              <a:t>Behavioral Representation</a:t>
            </a:r>
          </a:p>
        </p:txBody>
      </p:sp>
      <p:sp>
        <p:nvSpPr>
          <p:cNvPr id="4" name="Content Placeholder 3">
            <a:extLst>
              <a:ext uri="{FF2B5EF4-FFF2-40B4-BE49-F238E27FC236}">
                <a16:creationId xmlns:a16="http://schemas.microsoft.com/office/drawing/2014/main" id="{AA03480E-7D27-4649-8572-23F88F1EED73}"/>
              </a:ext>
            </a:extLst>
          </p:cNvPr>
          <p:cNvSpPr>
            <a:spLocks noGrp="1"/>
          </p:cNvSpPr>
          <p:nvPr>
            <p:ph idx="1"/>
          </p:nvPr>
        </p:nvSpPr>
        <p:spPr/>
        <p:txBody>
          <a:bodyPr/>
          <a:lstStyle/>
          <a:p>
            <a:r>
              <a:rPr lang="en-US" dirty="0"/>
              <a:t>High-level description language</a:t>
            </a:r>
          </a:p>
          <a:p>
            <a:pPr lvl="1"/>
            <a:r>
              <a:rPr lang="en-US" dirty="0"/>
              <a:t>System-C</a:t>
            </a:r>
          </a:p>
          <a:p>
            <a:pPr lvl="1"/>
            <a:r>
              <a:rPr lang="en-US" dirty="0"/>
              <a:t>System-Verilog</a:t>
            </a:r>
          </a:p>
          <a:p>
            <a:pPr lvl="1"/>
            <a:r>
              <a:rPr lang="en-US" dirty="0"/>
              <a:t>VHDL</a:t>
            </a:r>
          </a:p>
        </p:txBody>
      </p:sp>
      <p:pic>
        <p:nvPicPr>
          <p:cNvPr id="5" name="Picture 4">
            <a:extLst>
              <a:ext uri="{FF2B5EF4-FFF2-40B4-BE49-F238E27FC236}">
                <a16:creationId xmlns:a16="http://schemas.microsoft.com/office/drawing/2014/main" id="{9EEF9462-E794-D440-A64E-A961014B0C88}"/>
              </a:ext>
            </a:extLst>
          </p:cNvPr>
          <p:cNvPicPr>
            <a:picLocks noChangeAspect="1"/>
          </p:cNvPicPr>
          <p:nvPr/>
        </p:nvPicPr>
        <p:blipFill>
          <a:blip r:embed="rId3"/>
          <a:stretch>
            <a:fillRect/>
          </a:stretch>
        </p:blipFill>
        <p:spPr>
          <a:xfrm>
            <a:off x="2319935" y="3305978"/>
            <a:ext cx="4229100" cy="3251200"/>
          </a:xfrm>
          <a:prstGeom prst="rect">
            <a:avLst/>
          </a:prstGeom>
        </p:spPr>
      </p:pic>
    </p:spTree>
    <p:extLst>
      <p:ext uri="{BB962C8B-B14F-4D97-AF65-F5344CB8AC3E}">
        <p14:creationId xmlns:p14="http://schemas.microsoft.com/office/powerpoint/2010/main" val="1935962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2BE34C-B8F5-7747-8134-87174099C5F7}"/>
              </a:ext>
            </a:extLst>
          </p:cNvPr>
          <p:cNvSpPr>
            <a:spLocks noGrp="1"/>
          </p:cNvSpPr>
          <p:nvPr>
            <p:ph type="sldNum" sz="quarter" idx="12"/>
          </p:nvPr>
        </p:nvSpPr>
        <p:spPr/>
        <p:txBody>
          <a:bodyPr/>
          <a:lstStyle/>
          <a:p>
            <a:fld id="{4E77BC79-9480-1042-96E1-82B94DA0811E}" type="slidenum">
              <a:rPr lang="en-US" smtClean="0"/>
              <a:t>22</a:t>
            </a:fld>
            <a:endParaRPr lang="en-US"/>
          </a:p>
        </p:txBody>
      </p:sp>
      <p:sp>
        <p:nvSpPr>
          <p:cNvPr id="3" name="Title 2">
            <a:extLst>
              <a:ext uri="{FF2B5EF4-FFF2-40B4-BE49-F238E27FC236}">
                <a16:creationId xmlns:a16="http://schemas.microsoft.com/office/drawing/2014/main" id="{FD320C68-D958-8045-9A37-8F148FAF4339}"/>
              </a:ext>
            </a:extLst>
          </p:cNvPr>
          <p:cNvSpPr>
            <a:spLocks noGrp="1"/>
          </p:cNvSpPr>
          <p:nvPr>
            <p:ph type="title"/>
          </p:nvPr>
        </p:nvSpPr>
        <p:spPr/>
        <p:txBody>
          <a:bodyPr/>
          <a:lstStyle/>
          <a:p>
            <a:r>
              <a:rPr lang="en-US" dirty="0"/>
              <a:t>Structural Representation</a:t>
            </a:r>
          </a:p>
        </p:txBody>
      </p:sp>
      <p:sp>
        <p:nvSpPr>
          <p:cNvPr id="4" name="Content Placeholder 3">
            <a:extLst>
              <a:ext uri="{FF2B5EF4-FFF2-40B4-BE49-F238E27FC236}">
                <a16:creationId xmlns:a16="http://schemas.microsoft.com/office/drawing/2014/main" id="{0EECCF4C-A615-604A-B712-DAFAB87BF6E5}"/>
              </a:ext>
            </a:extLst>
          </p:cNvPr>
          <p:cNvSpPr>
            <a:spLocks noGrp="1"/>
          </p:cNvSpPr>
          <p:nvPr>
            <p:ph idx="1"/>
          </p:nvPr>
        </p:nvSpPr>
        <p:spPr/>
        <p:txBody>
          <a:bodyPr/>
          <a:lstStyle/>
          <a:p>
            <a:r>
              <a:rPr lang="en-US" dirty="0"/>
              <a:t>Things are more concrete to implement the target</a:t>
            </a:r>
          </a:p>
          <a:p>
            <a:pPr lvl="1"/>
            <a:r>
              <a:rPr lang="en-US" dirty="0"/>
              <a:t>Gates</a:t>
            </a:r>
          </a:p>
          <a:p>
            <a:pPr lvl="1"/>
            <a:r>
              <a:rPr lang="en-US" dirty="0"/>
              <a:t>IP blocks</a:t>
            </a:r>
          </a:p>
        </p:txBody>
      </p:sp>
      <p:pic>
        <p:nvPicPr>
          <p:cNvPr id="5" name="Picture 6">
            <a:extLst>
              <a:ext uri="{FF2B5EF4-FFF2-40B4-BE49-F238E27FC236}">
                <a16:creationId xmlns:a16="http://schemas.microsoft.com/office/drawing/2014/main" id="{CAE351D7-A4FC-2C4B-B32C-7004FAA42507}"/>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a:xfrm>
            <a:off x="558800" y="3179613"/>
            <a:ext cx="7956550" cy="2570163"/>
          </a:xfrm>
          <a:prstGeom prst="rect">
            <a:avLst/>
          </a:prstGeom>
          <a:noFill/>
        </p:spPr>
      </p:pic>
    </p:spTree>
    <p:extLst>
      <p:ext uri="{BB962C8B-B14F-4D97-AF65-F5344CB8AC3E}">
        <p14:creationId xmlns:p14="http://schemas.microsoft.com/office/powerpoint/2010/main" val="3370018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490443-10E0-E74A-938F-14B16C9BB1C2}"/>
              </a:ext>
            </a:extLst>
          </p:cNvPr>
          <p:cNvSpPr>
            <a:spLocks noGrp="1"/>
          </p:cNvSpPr>
          <p:nvPr>
            <p:ph type="sldNum" sz="quarter" idx="12"/>
          </p:nvPr>
        </p:nvSpPr>
        <p:spPr/>
        <p:txBody>
          <a:bodyPr/>
          <a:lstStyle/>
          <a:p>
            <a:fld id="{4E77BC79-9480-1042-96E1-82B94DA0811E}" type="slidenum">
              <a:rPr lang="en-US" smtClean="0"/>
              <a:t>23</a:t>
            </a:fld>
            <a:endParaRPr lang="en-US"/>
          </a:p>
        </p:txBody>
      </p:sp>
      <p:sp>
        <p:nvSpPr>
          <p:cNvPr id="3" name="Title 2">
            <a:extLst>
              <a:ext uri="{FF2B5EF4-FFF2-40B4-BE49-F238E27FC236}">
                <a16:creationId xmlns:a16="http://schemas.microsoft.com/office/drawing/2014/main" id="{2750E958-095A-F74B-8920-79E214E37BEB}"/>
              </a:ext>
            </a:extLst>
          </p:cNvPr>
          <p:cNvSpPr>
            <a:spLocks noGrp="1"/>
          </p:cNvSpPr>
          <p:nvPr>
            <p:ph type="title"/>
          </p:nvPr>
        </p:nvSpPr>
        <p:spPr/>
        <p:txBody>
          <a:bodyPr/>
          <a:lstStyle/>
          <a:p>
            <a:r>
              <a:rPr lang="en-US" dirty="0"/>
              <a:t>Physical Representation</a:t>
            </a:r>
          </a:p>
        </p:txBody>
      </p:sp>
      <p:sp>
        <p:nvSpPr>
          <p:cNvPr id="4" name="Content Placeholder 3">
            <a:extLst>
              <a:ext uri="{FF2B5EF4-FFF2-40B4-BE49-F238E27FC236}">
                <a16:creationId xmlns:a16="http://schemas.microsoft.com/office/drawing/2014/main" id="{D0C70F24-70D1-4B48-9C17-72D212283504}"/>
              </a:ext>
            </a:extLst>
          </p:cNvPr>
          <p:cNvSpPr>
            <a:spLocks noGrp="1"/>
          </p:cNvSpPr>
          <p:nvPr>
            <p:ph idx="1"/>
          </p:nvPr>
        </p:nvSpPr>
        <p:spPr/>
        <p:txBody>
          <a:bodyPr/>
          <a:lstStyle/>
          <a:p>
            <a:r>
              <a:rPr lang="en-US" dirty="0"/>
              <a:t>The actual geometry to tape-out the target</a:t>
            </a:r>
          </a:p>
          <a:p>
            <a:pPr lvl="1"/>
            <a:r>
              <a:rPr lang="en-US" dirty="0"/>
              <a:t>Polygons</a:t>
            </a:r>
          </a:p>
          <a:p>
            <a:pPr lvl="1"/>
            <a:r>
              <a:rPr lang="en-US" dirty="0"/>
              <a:t>Metal layers</a:t>
            </a:r>
          </a:p>
          <a:p>
            <a:pPr lvl="1"/>
            <a:r>
              <a:rPr lang="en-US" dirty="0"/>
              <a:t>Spacing rules</a:t>
            </a:r>
          </a:p>
        </p:txBody>
      </p:sp>
      <p:pic>
        <p:nvPicPr>
          <p:cNvPr id="5" name="Picture 4">
            <a:extLst>
              <a:ext uri="{FF2B5EF4-FFF2-40B4-BE49-F238E27FC236}">
                <a16:creationId xmlns:a16="http://schemas.microsoft.com/office/drawing/2014/main" id="{0CA34808-3963-1242-AA44-E4190F3C6D42}"/>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a:xfrm>
            <a:off x="757237" y="3625613"/>
            <a:ext cx="7629525" cy="2281238"/>
          </a:xfrm>
          <a:prstGeom prst="rect">
            <a:avLst/>
          </a:prstGeom>
          <a:noFill/>
        </p:spPr>
      </p:pic>
    </p:spTree>
    <p:extLst>
      <p:ext uri="{BB962C8B-B14F-4D97-AF65-F5344CB8AC3E}">
        <p14:creationId xmlns:p14="http://schemas.microsoft.com/office/powerpoint/2010/main" val="842417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A2911A-2FE2-EC4B-9169-740879692106}"/>
              </a:ext>
            </a:extLst>
          </p:cNvPr>
          <p:cNvSpPr>
            <a:spLocks noGrp="1"/>
          </p:cNvSpPr>
          <p:nvPr>
            <p:ph type="sldNum" sz="quarter" idx="12"/>
          </p:nvPr>
        </p:nvSpPr>
        <p:spPr/>
        <p:txBody>
          <a:bodyPr/>
          <a:lstStyle/>
          <a:p>
            <a:fld id="{4E77BC79-9480-1042-96E1-82B94DA0811E}" type="slidenum">
              <a:rPr lang="en-US" smtClean="0"/>
              <a:t>24</a:t>
            </a:fld>
            <a:endParaRPr lang="en-US"/>
          </a:p>
        </p:txBody>
      </p:sp>
      <p:sp>
        <p:nvSpPr>
          <p:cNvPr id="3" name="Title 2">
            <a:extLst>
              <a:ext uri="{FF2B5EF4-FFF2-40B4-BE49-F238E27FC236}">
                <a16:creationId xmlns:a16="http://schemas.microsoft.com/office/drawing/2014/main" id="{4D2F93D1-0B37-544B-AD0C-12EDF8B60CF7}"/>
              </a:ext>
            </a:extLst>
          </p:cNvPr>
          <p:cNvSpPr>
            <a:spLocks noGrp="1"/>
          </p:cNvSpPr>
          <p:nvPr>
            <p:ph type="title"/>
          </p:nvPr>
        </p:nvSpPr>
        <p:spPr/>
        <p:txBody>
          <a:bodyPr/>
          <a:lstStyle/>
          <a:p>
            <a:r>
              <a:rPr lang="en-US" dirty="0"/>
              <a:t>The Design Style of Digital Circuits</a:t>
            </a:r>
          </a:p>
        </p:txBody>
      </p:sp>
      <p:sp>
        <p:nvSpPr>
          <p:cNvPr id="62" name="Content Placeholder 3">
            <a:extLst>
              <a:ext uri="{FF2B5EF4-FFF2-40B4-BE49-F238E27FC236}">
                <a16:creationId xmlns:a16="http://schemas.microsoft.com/office/drawing/2014/main" id="{8518EDED-6906-B741-888A-3F3B3065C998}"/>
              </a:ext>
            </a:extLst>
          </p:cNvPr>
          <p:cNvSpPr>
            <a:spLocks noGrp="1"/>
          </p:cNvSpPr>
          <p:nvPr>
            <p:ph idx="1"/>
          </p:nvPr>
        </p:nvSpPr>
        <p:spPr>
          <a:xfrm>
            <a:off x="628650" y="1295944"/>
            <a:ext cx="7886700" cy="5078672"/>
          </a:xfrm>
        </p:spPr>
        <p:txBody>
          <a:bodyPr>
            <a:normAutofit/>
          </a:bodyPr>
          <a:lstStyle/>
          <a:p>
            <a:r>
              <a:rPr lang="en-US" dirty="0"/>
              <a:t>Digital circuit’s signal is at either one or two levels</a:t>
            </a:r>
          </a:p>
          <a:p>
            <a:pPr lvl="1"/>
            <a:r>
              <a:rPr lang="en-US" dirty="0"/>
              <a:t>on/off, 0/1, true/false</a:t>
            </a:r>
          </a:p>
          <a:p>
            <a:pPr lvl="1"/>
            <a:r>
              <a:rPr lang="en-US" dirty="0"/>
              <a:t>Use transistors to create logic gates for Boolean ops</a:t>
            </a:r>
          </a:p>
        </p:txBody>
      </p:sp>
      <p:pic>
        <p:nvPicPr>
          <p:cNvPr id="63" name="Picture 62">
            <a:extLst>
              <a:ext uri="{FF2B5EF4-FFF2-40B4-BE49-F238E27FC236}">
                <a16:creationId xmlns:a16="http://schemas.microsoft.com/office/drawing/2014/main" id="{50A9D95D-ADC2-3241-89EE-658C8A46DC41}"/>
              </a:ext>
            </a:extLst>
          </p:cNvPr>
          <p:cNvPicPr>
            <a:picLocks noChangeAspect="1"/>
          </p:cNvPicPr>
          <p:nvPr/>
        </p:nvPicPr>
        <p:blipFill>
          <a:blip r:embed="rId3"/>
          <a:stretch>
            <a:fillRect/>
          </a:stretch>
        </p:blipFill>
        <p:spPr>
          <a:xfrm>
            <a:off x="1131373" y="2736045"/>
            <a:ext cx="6648775" cy="3821134"/>
          </a:xfrm>
          <a:prstGeom prst="rect">
            <a:avLst/>
          </a:prstGeom>
        </p:spPr>
      </p:pic>
    </p:spTree>
    <p:extLst>
      <p:ext uri="{BB962C8B-B14F-4D97-AF65-F5344CB8AC3E}">
        <p14:creationId xmlns:p14="http://schemas.microsoft.com/office/powerpoint/2010/main" val="1277950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A2911A-2FE2-EC4B-9169-740879692106}"/>
              </a:ext>
            </a:extLst>
          </p:cNvPr>
          <p:cNvSpPr>
            <a:spLocks noGrp="1"/>
          </p:cNvSpPr>
          <p:nvPr>
            <p:ph type="sldNum" sz="quarter" idx="12"/>
          </p:nvPr>
        </p:nvSpPr>
        <p:spPr/>
        <p:txBody>
          <a:bodyPr/>
          <a:lstStyle/>
          <a:p>
            <a:fld id="{4E77BC79-9480-1042-96E1-82B94DA0811E}" type="slidenum">
              <a:rPr lang="en-US" smtClean="0"/>
              <a:t>25</a:t>
            </a:fld>
            <a:endParaRPr lang="en-US"/>
          </a:p>
        </p:txBody>
      </p:sp>
      <p:sp>
        <p:nvSpPr>
          <p:cNvPr id="3" name="Title 2">
            <a:extLst>
              <a:ext uri="{FF2B5EF4-FFF2-40B4-BE49-F238E27FC236}">
                <a16:creationId xmlns:a16="http://schemas.microsoft.com/office/drawing/2014/main" id="{4D2F93D1-0B37-544B-AD0C-12EDF8B60CF7}"/>
              </a:ext>
            </a:extLst>
          </p:cNvPr>
          <p:cNvSpPr>
            <a:spLocks noGrp="1"/>
          </p:cNvSpPr>
          <p:nvPr>
            <p:ph type="title"/>
          </p:nvPr>
        </p:nvSpPr>
        <p:spPr/>
        <p:txBody>
          <a:bodyPr/>
          <a:lstStyle/>
          <a:p>
            <a:r>
              <a:rPr lang="en-US" dirty="0"/>
              <a:t>The Design Style of Digital Circuits</a:t>
            </a:r>
          </a:p>
        </p:txBody>
      </p:sp>
      <p:grpSp>
        <p:nvGrpSpPr>
          <p:cNvPr id="19" name="Group 3">
            <a:extLst>
              <a:ext uri="{FF2B5EF4-FFF2-40B4-BE49-F238E27FC236}">
                <a16:creationId xmlns:a16="http://schemas.microsoft.com/office/drawing/2014/main" id="{1BE8F7EE-33B6-FB42-9456-D041EEC15FAE}"/>
              </a:ext>
            </a:extLst>
          </p:cNvPr>
          <p:cNvGrpSpPr>
            <a:grpSpLocks noChangeAspect="1"/>
          </p:cNvGrpSpPr>
          <p:nvPr/>
        </p:nvGrpSpPr>
        <p:grpSpPr bwMode="auto">
          <a:xfrm>
            <a:off x="568762" y="2876254"/>
            <a:ext cx="7737038" cy="3396708"/>
            <a:chOff x="624" y="1248"/>
            <a:chExt cx="4608" cy="2023"/>
          </a:xfrm>
        </p:grpSpPr>
        <p:sp>
          <p:nvSpPr>
            <p:cNvPr id="20" name="AutoShape 4">
              <a:extLst>
                <a:ext uri="{FF2B5EF4-FFF2-40B4-BE49-F238E27FC236}">
                  <a16:creationId xmlns:a16="http://schemas.microsoft.com/office/drawing/2014/main" id="{A6C050DF-9059-A846-844C-A9624D9B8F45}"/>
                </a:ext>
              </a:extLst>
            </p:cNvPr>
            <p:cNvSpPr>
              <a:spLocks noChangeAspect="1" noChangeArrowheads="1" noTextEdit="1"/>
            </p:cNvSpPr>
            <p:nvPr/>
          </p:nvSpPr>
          <p:spPr bwMode="auto">
            <a:xfrm>
              <a:off x="624" y="1248"/>
              <a:ext cx="4608" cy="20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1" name="Rectangle 5">
              <a:extLst>
                <a:ext uri="{FF2B5EF4-FFF2-40B4-BE49-F238E27FC236}">
                  <a16:creationId xmlns:a16="http://schemas.microsoft.com/office/drawing/2014/main" id="{6F351D3C-52D1-AC42-BE05-CF7F692167CD}"/>
                </a:ext>
              </a:extLst>
            </p:cNvPr>
            <p:cNvSpPr>
              <a:spLocks noChangeArrowheads="1"/>
            </p:cNvSpPr>
            <p:nvPr/>
          </p:nvSpPr>
          <p:spPr bwMode="auto">
            <a:xfrm>
              <a:off x="2997" y="2830"/>
              <a:ext cx="1024" cy="43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2" name="Rectangle 6">
              <a:extLst>
                <a:ext uri="{FF2B5EF4-FFF2-40B4-BE49-F238E27FC236}">
                  <a16:creationId xmlns:a16="http://schemas.microsoft.com/office/drawing/2014/main" id="{70531351-41EC-A241-8979-8B052283D672}"/>
                </a:ext>
              </a:extLst>
            </p:cNvPr>
            <p:cNvSpPr>
              <a:spLocks noChangeArrowheads="1"/>
            </p:cNvSpPr>
            <p:nvPr/>
          </p:nvSpPr>
          <p:spPr bwMode="auto">
            <a:xfrm>
              <a:off x="2972" y="2805"/>
              <a:ext cx="1024" cy="433"/>
            </a:xfrm>
            <a:prstGeom prst="rect">
              <a:avLst/>
            </a:prstGeom>
            <a:solidFill>
              <a:srgbClr val="BFBFBF"/>
            </a:solidFill>
            <a:ln w="12700">
              <a:solidFill>
                <a:srgbClr val="000000"/>
              </a:solidFill>
              <a:miter lim="800000"/>
              <a:headEnd/>
              <a:tailEnd/>
            </a:ln>
          </p:spPr>
          <p:txBody>
            <a:bodyPr/>
            <a:lstStyle/>
            <a:p>
              <a:endParaRPr lang="en-US"/>
            </a:p>
          </p:txBody>
        </p:sp>
        <p:sp>
          <p:nvSpPr>
            <p:cNvPr id="23" name="Rectangle 7">
              <a:extLst>
                <a:ext uri="{FF2B5EF4-FFF2-40B4-BE49-F238E27FC236}">
                  <a16:creationId xmlns:a16="http://schemas.microsoft.com/office/drawing/2014/main" id="{8476B142-2335-C24E-9CEE-52444583067A}"/>
                </a:ext>
              </a:extLst>
            </p:cNvPr>
            <p:cNvSpPr>
              <a:spLocks noChangeArrowheads="1"/>
            </p:cNvSpPr>
            <p:nvPr/>
          </p:nvSpPr>
          <p:spPr bwMode="auto">
            <a:xfrm>
              <a:off x="4195" y="2830"/>
              <a:ext cx="1025" cy="43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4" name="Rectangle 8">
              <a:extLst>
                <a:ext uri="{FF2B5EF4-FFF2-40B4-BE49-F238E27FC236}">
                  <a16:creationId xmlns:a16="http://schemas.microsoft.com/office/drawing/2014/main" id="{86F196ED-C51B-824E-B18E-1B8541D07737}"/>
                </a:ext>
              </a:extLst>
            </p:cNvPr>
            <p:cNvSpPr>
              <a:spLocks noChangeArrowheads="1"/>
            </p:cNvSpPr>
            <p:nvPr/>
          </p:nvSpPr>
          <p:spPr bwMode="auto">
            <a:xfrm>
              <a:off x="4171" y="2805"/>
              <a:ext cx="1024" cy="433"/>
            </a:xfrm>
            <a:prstGeom prst="rect">
              <a:avLst/>
            </a:prstGeom>
            <a:solidFill>
              <a:srgbClr val="BFBFBF"/>
            </a:solidFill>
            <a:ln w="12700">
              <a:solidFill>
                <a:srgbClr val="000000"/>
              </a:solidFill>
              <a:miter lim="800000"/>
              <a:headEnd/>
              <a:tailEnd/>
            </a:ln>
          </p:spPr>
          <p:txBody>
            <a:bodyPr/>
            <a:lstStyle/>
            <a:p>
              <a:endParaRPr lang="en-US"/>
            </a:p>
          </p:txBody>
        </p:sp>
        <p:sp>
          <p:nvSpPr>
            <p:cNvPr id="25" name="Rectangle 9">
              <a:extLst>
                <a:ext uri="{FF2B5EF4-FFF2-40B4-BE49-F238E27FC236}">
                  <a16:creationId xmlns:a16="http://schemas.microsoft.com/office/drawing/2014/main" id="{AAB3113C-D1D4-D44A-8FC1-3CC02F43EA6A}"/>
                </a:ext>
              </a:extLst>
            </p:cNvPr>
            <p:cNvSpPr>
              <a:spLocks noChangeArrowheads="1"/>
            </p:cNvSpPr>
            <p:nvPr/>
          </p:nvSpPr>
          <p:spPr bwMode="auto">
            <a:xfrm>
              <a:off x="1540" y="1290"/>
              <a:ext cx="2701" cy="26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6" name="Rectangle 10">
              <a:extLst>
                <a:ext uri="{FF2B5EF4-FFF2-40B4-BE49-F238E27FC236}">
                  <a16:creationId xmlns:a16="http://schemas.microsoft.com/office/drawing/2014/main" id="{2D6BC455-D7DE-1542-AAD7-9E5B5AD7F33C}"/>
                </a:ext>
              </a:extLst>
            </p:cNvPr>
            <p:cNvSpPr>
              <a:spLocks noChangeArrowheads="1"/>
            </p:cNvSpPr>
            <p:nvPr/>
          </p:nvSpPr>
          <p:spPr bwMode="auto">
            <a:xfrm>
              <a:off x="1511" y="1265"/>
              <a:ext cx="2705" cy="266"/>
            </a:xfrm>
            <a:prstGeom prst="rect">
              <a:avLst/>
            </a:prstGeom>
            <a:solidFill>
              <a:srgbClr val="BFBFBF"/>
            </a:solidFill>
            <a:ln w="12700">
              <a:solidFill>
                <a:srgbClr val="000000"/>
              </a:solidFill>
              <a:miter lim="800000"/>
              <a:headEnd/>
              <a:tailEnd/>
            </a:ln>
          </p:spPr>
          <p:txBody>
            <a:bodyPr/>
            <a:lstStyle/>
            <a:p>
              <a:endParaRPr lang="en-US"/>
            </a:p>
          </p:txBody>
        </p:sp>
        <p:sp>
          <p:nvSpPr>
            <p:cNvPr id="27" name="Rectangle 11">
              <a:extLst>
                <a:ext uri="{FF2B5EF4-FFF2-40B4-BE49-F238E27FC236}">
                  <a16:creationId xmlns:a16="http://schemas.microsoft.com/office/drawing/2014/main" id="{361F1AEE-865C-F942-B960-6DF3AC9046BE}"/>
                </a:ext>
              </a:extLst>
            </p:cNvPr>
            <p:cNvSpPr>
              <a:spLocks noChangeArrowheads="1"/>
            </p:cNvSpPr>
            <p:nvPr/>
          </p:nvSpPr>
          <p:spPr bwMode="auto">
            <a:xfrm>
              <a:off x="1261" y="1806"/>
              <a:ext cx="1024" cy="26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8" name="Rectangle 12">
              <a:extLst>
                <a:ext uri="{FF2B5EF4-FFF2-40B4-BE49-F238E27FC236}">
                  <a16:creationId xmlns:a16="http://schemas.microsoft.com/office/drawing/2014/main" id="{1D5663A9-1428-F848-A957-FF829FF7349E}"/>
                </a:ext>
              </a:extLst>
            </p:cNvPr>
            <p:cNvSpPr>
              <a:spLocks noChangeArrowheads="1"/>
            </p:cNvSpPr>
            <p:nvPr/>
          </p:nvSpPr>
          <p:spPr bwMode="auto">
            <a:xfrm>
              <a:off x="1236" y="1781"/>
              <a:ext cx="1024" cy="266"/>
            </a:xfrm>
            <a:prstGeom prst="rect">
              <a:avLst/>
            </a:prstGeom>
            <a:solidFill>
              <a:srgbClr val="BFBFBF"/>
            </a:solidFill>
            <a:ln w="12700">
              <a:solidFill>
                <a:srgbClr val="000000"/>
              </a:solidFill>
              <a:miter lim="800000"/>
              <a:headEnd/>
              <a:tailEnd/>
            </a:ln>
          </p:spPr>
          <p:txBody>
            <a:bodyPr/>
            <a:lstStyle/>
            <a:p>
              <a:endParaRPr lang="en-US"/>
            </a:p>
          </p:txBody>
        </p:sp>
        <p:sp>
          <p:nvSpPr>
            <p:cNvPr id="29" name="Rectangle 13">
              <a:extLst>
                <a:ext uri="{FF2B5EF4-FFF2-40B4-BE49-F238E27FC236}">
                  <a16:creationId xmlns:a16="http://schemas.microsoft.com/office/drawing/2014/main" id="{FBC01D6B-B6C4-204C-BE43-C4C3E521217E}"/>
                </a:ext>
              </a:extLst>
            </p:cNvPr>
            <p:cNvSpPr>
              <a:spLocks noChangeArrowheads="1"/>
            </p:cNvSpPr>
            <p:nvPr/>
          </p:nvSpPr>
          <p:spPr bwMode="auto">
            <a:xfrm>
              <a:off x="1261" y="2318"/>
              <a:ext cx="1024" cy="26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0" name="Rectangle 14">
              <a:extLst>
                <a:ext uri="{FF2B5EF4-FFF2-40B4-BE49-F238E27FC236}">
                  <a16:creationId xmlns:a16="http://schemas.microsoft.com/office/drawing/2014/main" id="{051C9542-E7F3-314C-8C2E-445462778474}"/>
                </a:ext>
              </a:extLst>
            </p:cNvPr>
            <p:cNvSpPr>
              <a:spLocks noChangeArrowheads="1"/>
            </p:cNvSpPr>
            <p:nvPr/>
          </p:nvSpPr>
          <p:spPr bwMode="auto">
            <a:xfrm>
              <a:off x="1236" y="2293"/>
              <a:ext cx="1024" cy="266"/>
            </a:xfrm>
            <a:prstGeom prst="rect">
              <a:avLst/>
            </a:prstGeom>
            <a:solidFill>
              <a:srgbClr val="BFBFBF"/>
            </a:solidFill>
            <a:ln w="12700">
              <a:solidFill>
                <a:srgbClr val="000000"/>
              </a:solidFill>
              <a:miter lim="800000"/>
              <a:headEnd/>
              <a:tailEnd/>
            </a:ln>
          </p:spPr>
          <p:txBody>
            <a:bodyPr/>
            <a:lstStyle/>
            <a:p>
              <a:endParaRPr lang="en-US"/>
            </a:p>
          </p:txBody>
        </p:sp>
        <p:sp>
          <p:nvSpPr>
            <p:cNvPr id="31" name="Rectangle 15">
              <a:extLst>
                <a:ext uri="{FF2B5EF4-FFF2-40B4-BE49-F238E27FC236}">
                  <a16:creationId xmlns:a16="http://schemas.microsoft.com/office/drawing/2014/main" id="{669D40DF-33AF-7444-A399-527F4D9B2011}"/>
                </a:ext>
              </a:extLst>
            </p:cNvPr>
            <p:cNvSpPr>
              <a:spLocks noChangeArrowheads="1"/>
            </p:cNvSpPr>
            <p:nvPr/>
          </p:nvSpPr>
          <p:spPr bwMode="auto">
            <a:xfrm>
              <a:off x="670" y="2830"/>
              <a:ext cx="1024" cy="43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2" name="Rectangle 16">
              <a:extLst>
                <a:ext uri="{FF2B5EF4-FFF2-40B4-BE49-F238E27FC236}">
                  <a16:creationId xmlns:a16="http://schemas.microsoft.com/office/drawing/2014/main" id="{AE1ECC5E-390A-2D47-836B-C25716E570BE}"/>
                </a:ext>
              </a:extLst>
            </p:cNvPr>
            <p:cNvSpPr>
              <a:spLocks noChangeArrowheads="1"/>
            </p:cNvSpPr>
            <p:nvPr/>
          </p:nvSpPr>
          <p:spPr bwMode="auto">
            <a:xfrm>
              <a:off x="641" y="2805"/>
              <a:ext cx="1024" cy="433"/>
            </a:xfrm>
            <a:prstGeom prst="rect">
              <a:avLst/>
            </a:prstGeom>
            <a:solidFill>
              <a:srgbClr val="BFBFBF"/>
            </a:solidFill>
            <a:ln w="12700">
              <a:solidFill>
                <a:srgbClr val="000000"/>
              </a:solidFill>
              <a:miter lim="800000"/>
              <a:headEnd/>
              <a:tailEnd/>
            </a:ln>
          </p:spPr>
          <p:txBody>
            <a:bodyPr/>
            <a:lstStyle/>
            <a:p>
              <a:endParaRPr lang="en-US"/>
            </a:p>
          </p:txBody>
        </p:sp>
        <p:sp>
          <p:nvSpPr>
            <p:cNvPr id="33" name="Rectangle 17">
              <a:extLst>
                <a:ext uri="{FF2B5EF4-FFF2-40B4-BE49-F238E27FC236}">
                  <a16:creationId xmlns:a16="http://schemas.microsoft.com/office/drawing/2014/main" id="{CE74038D-C3A2-9A41-94AA-F78BE1875EB8}"/>
                </a:ext>
              </a:extLst>
            </p:cNvPr>
            <p:cNvSpPr>
              <a:spLocks noChangeArrowheads="1"/>
            </p:cNvSpPr>
            <p:nvPr/>
          </p:nvSpPr>
          <p:spPr bwMode="auto">
            <a:xfrm>
              <a:off x="1869" y="2830"/>
              <a:ext cx="1024" cy="43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4" name="Rectangle 18">
              <a:extLst>
                <a:ext uri="{FF2B5EF4-FFF2-40B4-BE49-F238E27FC236}">
                  <a16:creationId xmlns:a16="http://schemas.microsoft.com/office/drawing/2014/main" id="{F4528FF9-FF62-8F40-8752-8F2B588F09FB}"/>
                </a:ext>
              </a:extLst>
            </p:cNvPr>
            <p:cNvSpPr>
              <a:spLocks noChangeArrowheads="1"/>
            </p:cNvSpPr>
            <p:nvPr/>
          </p:nvSpPr>
          <p:spPr bwMode="auto">
            <a:xfrm>
              <a:off x="1844" y="2805"/>
              <a:ext cx="1019" cy="433"/>
            </a:xfrm>
            <a:prstGeom prst="rect">
              <a:avLst/>
            </a:prstGeom>
            <a:solidFill>
              <a:srgbClr val="BFBFBF"/>
            </a:solidFill>
            <a:ln w="12700">
              <a:solidFill>
                <a:srgbClr val="000000"/>
              </a:solidFill>
              <a:miter lim="800000"/>
              <a:headEnd/>
              <a:tailEnd/>
            </a:ln>
          </p:spPr>
          <p:txBody>
            <a:bodyPr/>
            <a:lstStyle/>
            <a:p>
              <a:endParaRPr lang="en-US"/>
            </a:p>
          </p:txBody>
        </p:sp>
        <p:sp>
          <p:nvSpPr>
            <p:cNvPr id="35" name="Rectangle 19">
              <a:extLst>
                <a:ext uri="{FF2B5EF4-FFF2-40B4-BE49-F238E27FC236}">
                  <a16:creationId xmlns:a16="http://schemas.microsoft.com/office/drawing/2014/main" id="{73E6A011-2708-564C-8C67-2D3EFFC503C5}"/>
                </a:ext>
              </a:extLst>
            </p:cNvPr>
            <p:cNvSpPr>
              <a:spLocks noChangeArrowheads="1"/>
            </p:cNvSpPr>
            <p:nvPr/>
          </p:nvSpPr>
          <p:spPr bwMode="auto">
            <a:xfrm>
              <a:off x="2435" y="1806"/>
              <a:ext cx="1024" cy="26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6" name="Rectangle 20">
              <a:extLst>
                <a:ext uri="{FF2B5EF4-FFF2-40B4-BE49-F238E27FC236}">
                  <a16:creationId xmlns:a16="http://schemas.microsoft.com/office/drawing/2014/main" id="{D43FEBC2-57A3-2D46-A97C-A81EE202CFB7}"/>
                </a:ext>
              </a:extLst>
            </p:cNvPr>
            <p:cNvSpPr>
              <a:spLocks noChangeArrowheads="1"/>
            </p:cNvSpPr>
            <p:nvPr/>
          </p:nvSpPr>
          <p:spPr bwMode="auto">
            <a:xfrm>
              <a:off x="2406" y="1781"/>
              <a:ext cx="1024" cy="266"/>
            </a:xfrm>
            <a:prstGeom prst="rect">
              <a:avLst/>
            </a:prstGeom>
            <a:solidFill>
              <a:srgbClr val="BFBFBF"/>
            </a:solidFill>
            <a:ln w="12700">
              <a:solidFill>
                <a:srgbClr val="000000"/>
              </a:solidFill>
              <a:miter lim="800000"/>
              <a:headEnd/>
              <a:tailEnd/>
            </a:ln>
          </p:spPr>
          <p:txBody>
            <a:bodyPr/>
            <a:lstStyle/>
            <a:p>
              <a:endParaRPr lang="en-US"/>
            </a:p>
          </p:txBody>
        </p:sp>
        <p:sp>
          <p:nvSpPr>
            <p:cNvPr id="37" name="Rectangle 21">
              <a:extLst>
                <a:ext uri="{FF2B5EF4-FFF2-40B4-BE49-F238E27FC236}">
                  <a16:creationId xmlns:a16="http://schemas.microsoft.com/office/drawing/2014/main" id="{9298D3F9-B5D6-8842-B87B-0A0CCF6BC5C4}"/>
                </a:ext>
              </a:extLst>
            </p:cNvPr>
            <p:cNvSpPr>
              <a:spLocks noChangeArrowheads="1"/>
            </p:cNvSpPr>
            <p:nvPr/>
          </p:nvSpPr>
          <p:spPr bwMode="auto">
            <a:xfrm>
              <a:off x="3584" y="2318"/>
              <a:ext cx="1024" cy="26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8" name="Rectangle 22">
              <a:extLst>
                <a:ext uri="{FF2B5EF4-FFF2-40B4-BE49-F238E27FC236}">
                  <a16:creationId xmlns:a16="http://schemas.microsoft.com/office/drawing/2014/main" id="{6D9AE807-A973-3D4C-9BF1-C824F89EE90A}"/>
                </a:ext>
              </a:extLst>
            </p:cNvPr>
            <p:cNvSpPr>
              <a:spLocks noChangeArrowheads="1"/>
            </p:cNvSpPr>
            <p:nvPr/>
          </p:nvSpPr>
          <p:spPr bwMode="auto">
            <a:xfrm>
              <a:off x="3559" y="2293"/>
              <a:ext cx="1024" cy="266"/>
            </a:xfrm>
            <a:prstGeom prst="rect">
              <a:avLst/>
            </a:prstGeom>
            <a:solidFill>
              <a:srgbClr val="BFBFBF"/>
            </a:solidFill>
            <a:ln w="12700">
              <a:solidFill>
                <a:srgbClr val="000000"/>
              </a:solidFill>
              <a:miter lim="800000"/>
              <a:headEnd/>
              <a:tailEnd/>
            </a:ln>
          </p:spPr>
          <p:txBody>
            <a:bodyPr/>
            <a:lstStyle/>
            <a:p>
              <a:endParaRPr lang="en-US"/>
            </a:p>
          </p:txBody>
        </p:sp>
        <p:sp>
          <p:nvSpPr>
            <p:cNvPr id="39" name="Rectangle 23">
              <a:extLst>
                <a:ext uri="{FF2B5EF4-FFF2-40B4-BE49-F238E27FC236}">
                  <a16:creationId xmlns:a16="http://schemas.microsoft.com/office/drawing/2014/main" id="{8C77978B-8778-DE49-8DDB-20F1E3A90DA0}"/>
                </a:ext>
              </a:extLst>
            </p:cNvPr>
            <p:cNvSpPr>
              <a:spLocks noChangeArrowheads="1"/>
            </p:cNvSpPr>
            <p:nvPr/>
          </p:nvSpPr>
          <p:spPr bwMode="auto">
            <a:xfrm>
              <a:off x="1523" y="1835"/>
              <a:ext cx="469"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charset="0"/>
                </a:rPr>
                <a:t>Custom</a:t>
              </a:r>
              <a:endParaRPr lang="en-US" b="0" i="1">
                <a:latin typeface="Arial" charset="0"/>
              </a:endParaRPr>
            </a:p>
          </p:txBody>
        </p:sp>
        <p:sp>
          <p:nvSpPr>
            <p:cNvPr id="40" name="Rectangle 24">
              <a:extLst>
                <a:ext uri="{FF2B5EF4-FFF2-40B4-BE49-F238E27FC236}">
                  <a16:creationId xmlns:a16="http://schemas.microsoft.com/office/drawing/2014/main" id="{5D430C76-772C-7B4B-BDE3-5043132551F1}"/>
                </a:ext>
              </a:extLst>
            </p:cNvPr>
            <p:cNvSpPr>
              <a:spLocks noChangeArrowheads="1"/>
            </p:cNvSpPr>
            <p:nvPr/>
          </p:nvSpPr>
          <p:spPr bwMode="auto">
            <a:xfrm>
              <a:off x="730" y="2869"/>
              <a:ext cx="892"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charset="0"/>
                </a:rPr>
                <a:t>Standard Cells</a:t>
              </a:r>
              <a:endParaRPr lang="en-US" b="0" i="1">
                <a:latin typeface="Arial" charset="0"/>
              </a:endParaRPr>
            </a:p>
          </p:txBody>
        </p:sp>
        <p:sp>
          <p:nvSpPr>
            <p:cNvPr id="41" name="Rectangle 25">
              <a:extLst>
                <a:ext uri="{FF2B5EF4-FFF2-40B4-BE49-F238E27FC236}">
                  <a16:creationId xmlns:a16="http://schemas.microsoft.com/office/drawing/2014/main" id="{7A878A2F-BEB0-004B-B93E-ACF3224902EB}"/>
                </a:ext>
              </a:extLst>
            </p:cNvPr>
            <p:cNvSpPr>
              <a:spLocks noChangeArrowheads="1"/>
            </p:cNvSpPr>
            <p:nvPr/>
          </p:nvSpPr>
          <p:spPr bwMode="auto">
            <a:xfrm>
              <a:off x="708" y="3017"/>
              <a:ext cx="915"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charset="0"/>
                </a:rPr>
                <a:t>Compiled Cells</a:t>
              </a:r>
              <a:endParaRPr lang="en-US" b="0" i="1">
                <a:latin typeface="Arial" charset="0"/>
              </a:endParaRPr>
            </a:p>
          </p:txBody>
        </p:sp>
        <p:sp>
          <p:nvSpPr>
            <p:cNvPr id="42" name="Rectangle 26">
              <a:extLst>
                <a:ext uri="{FF2B5EF4-FFF2-40B4-BE49-F238E27FC236}">
                  <a16:creationId xmlns:a16="http://schemas.microsoft.com/office/drawing/2014/main" id="{4AA8A265-A419-CB4F-A0D8-C4E4059E3BED}"/>
                </a:ext>
              </a:extLst>
            </p:cNvPr>
            <p:cNvSpPr>
              <a:spLocks noChangeArrowheads="1"/>
            </p:cNvSpPr>
            <p:nvPr/>
          </p:nvSpPr>
          <p:spPr bwMode="auto">
            <a:xfrm>
              <a:off x="2002" y="2944"/>
              <a:ext cx="189"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charset="0"/>
                </a:rPr>
                <a:t>Ma</a:t>
              </a:r>
              <a:endParaRPr lang="en-US" b="0" i="1">
                <a:latin typeface="Arial" charset="0"/>
              </a:endParaRPr>
            </a:p>
          </p:txBody>
        </p:sp>
        <p:sp>
          <p:nvSpPr>
            <p:cNvPr id="43" name="Rectangle 27">
              <a:extLst>
                <a:ext uri="{FF2B5EF4-FFF2-40B4-BE49-F238E27FC236}">
                  <a16:creationId xmlns:a16="http://schemas.microsoft.com/office/drawing/2014/main" id="{AC5075D4-011A-6248-8B54-A58CFA9572BC}"/>
                </a:ext>
              </a:extLst>
            </p:cNvPr>
            <p:cNvSpPr>
              <a:spLocks noChangeArrowheads="1"/>
            </p:cNvSpPr>
            <p:nvPr/>
          </p:nvSpPr>
          <p:spPr bwMode="auto">
            <a:xfrm>
              <a:off x="2195" y="2944"/>
              <a:ext cx="529"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charset="0"/>
                </a:rPr>
                <a:t>cro Cells</a:t>
              </a:r>
              <a:endParaRPr lang="en-US" b="0" i="1">
                <a:latin typeface="Arial" charset="0"/>
              </a:endParaRPr>
            </a:p>
          </p:txBody>
        </p:sp>
        <p:sp>
          <p:nvSpPr>
            <p:cNvPr id="44" name="Rectangle 28">
              <a:extLst>
                <a:ext uri="{FF2B5EF4-FFF2-40B4-BE49-F238E27FC236}">
                  <a16:creationId xmlns:a16="http://schemas.microsoft.com/office/drawing/2014/main" id="{8F607BEA-FDC8-5F47-BAA1-926CFE6E16F8}"/>
                </a:ext>
              </a:extLst>
            </p:cNvPr>
            <p:cNvSpPr>
              <a:spLocks noChangeArrowheads="1"/>
            </p:cNvSpPr>
            <p:nvPr/>
          </p:nvSpPr>
          <p:spPr bwMode="auto">
            <a:xfrm>
              <a:off x="1441" y="2346"/>
              <a:ext cx="650"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charset="0"/>
                </a:rPr>
                <a:t>Cell-based</a:t>
              </a:r>
              <a:endParaRPr lang="en-US" b="0" i="1">
                <a:latin typeface="Arial" charset="0"/>
              </a:endParaRPr>
            </a:p>
          </p:txBody>
        </p:sp>
        <p:sp>
          <p:nvSpPr>
            <p:cNvPr id="45" name="Rectangle 29">
              <a:extLst>
                <a:ext uri="{FF2B5EF4-FFF2-40B4-BE49-F238E27FC236}">
                  <a16:creationId xmlns:a16="http://schemas.microsoft.com/office/drawing/2014/main" id="{C7FCC539-BD31-F643-9811-C12540CB7A52}"/>
                </a:ext>
              </a:extLst>
            </p:cNvPr>
            <p:cNvSpPr>
              <a:spLocks noChangeArrowheads="1"/>
            </p:cNvSpPr>
            <p:nvPr/>
          </p:nvSpPr>
          <p:spPr bwMode="auto">
            <a:xfrm>
              <a:off x="3128" y="2869"/>
              <a:ext cx="733"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charset="0"/>
                </a:rPr>
                <a:t>Pre-diffused</a:t>
              </a:r>
              <a:endParaRPr lang="en-US" b="0" i="1">
                <a:latin typeface="Arial" charset="0"/>
              </a:endParaRPr>
            </a:p>
          </p:txBody>
        </p:sp>
        <p:sp>
          <p:nvSpPr>
            <p:cNvPr id="46" name="Rectangle 30">
              <a:extLst>
                <a:ext uri="{FF2B5EF4-FFF2-40B4-BE49-F238E27FC236}">
                  <a16:creationId xmlns:a16="http://schemas.microsoft.com/office/drawing/2014/main" id="{D08BA646-FC9F-7649-A478-CC74F93642BB}"/>
                </a:ext>
              </a:extLst>
            </p:cNvPr>
            <p:cNvSpPr>
              <a:spLocks noChangeArrowheads="1"/>
            </p:cNvSpPr>
            <p:nvPr/>
          </p:nvSpPr>
          <p:spPr bwMode="auto">
            <a:xfrm>
              <a:off x="3073" y="3017"/>
              <a:ext cx="816"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charset="0"/>
                </a:rPr>
                <a:t>(Gate Arrays)</a:t>
              </a:r>
              <a:endParaRPr lang="en-US" b="0" i="1">
                <a:latin typeface="Arial" charset="0"/>
              </a:endParaRPr>
            </a:p>
          </p:txBody>
        </p:sp>
        <p:sp>
          <p:nvSpPr>
            <p:cNvPr id="47" name="Rectangle 31">
              <a:extLst>
                <a:ext uri="{FF2B5EF4-FFF2-40B4-BE49-F238E27FC236}">
                  <a16:creationId xmlns:a16="http://schemas.microsoft.com/office/drawing/2014/main" id="{919AF270-1670-6A4B-9525-994E04EF8363}"/>
                </a:ext>
              </a:extLst>
            </p:cNvPr>
            <p:cNvSpPr>
              <a:spLocks noChangeArrowheads="1"/>
            </p:cNvSpPr>
            <p:nvPr/>
          </p:nvSpPr>
          <p:spPr bwMode="auto">
            <a:xfrm>
              <a:off x="4397" y="2869"/>
              <a:ext cx="582"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charset="0"/>
                </a:rPr>
                <a:t>Pre-wired</a:t>
              </a:r>
              <a:endParaRPr lang="en-US" b="0" i="1">
                <a:latin typeface="Arial" charset="0"/>
              </a:endParaRPr>
            </a:p>
          </p:txBody>
        </p:sp>
        <p:sp>
          <p:nvSpPr>
            <p:cNvPr id="48" name="Rectangle 32">
              <a:extLst>
                <a:ext uri="{FF2B5EF4-FFF2-40B4-BE49-F238E27FC236}">
                  <a16:creationId xmlns:a16="http://schemas.microsoft.com/office/drawing/2014/main" id="{61B2F744-887E-3C49-841D-598366F4381A}"/>
                </a:ext>
              </a:extLst>
            </p:cNvPr>
            <p:cNvSpPr>
              <a:spLocks noChangeArrowheads="1"/>
            </p:cNvSpPr>
            <p:nvPr/>
          </p:nvSpPr>
          <p:spPr bwMode="auto">
            <a:xfrm>
              <a:off x="4393" y="3017"/>
              <a:ext cx="555"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charset="0"/>
                </a:rPr>
                <a:t>(FPGA's)</a:t>
              </a:r>
              <a:endParaRPr lang="en-US" b="0" i="1">
                <a:latin typeface="Arial" charset="0"/>
              </a:endParaRPr>
            </a:p>
          </p:txBody>
        </p:sp>
        <p:sp>
          <p:nvSpPr>
            <p:cNvPr id="49" name="Rectangle 33">
              <a:extLst>
                <a:ext uri="{FF2B5EF4-FFF2-40B4-BE49-F238E27FC236}">
                  <a16:creationId xmlns:a16="http://schemas.microsoft.com/office/drawing/2014/main" id="{8EFF13FA-DBC8-704C-9018-412E4F7942F0}"/>
                </a:ext>
              </a:extLst>
            </p:cNvPr>
            <p:cNvSpPr>
              <a:spLocks noChangeArrowheads="1"/>
            </p:cNvSpPr>
            <p:nvPr/>
          </p:nvSpPr>
          <p:spPr bwMode="auto">
            <a:xfrm>
              <a:off x="3707" y="2346"/>
              <a:ext cx="741"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charset="0"/>
                </a:rPr>
                <a:t>Array-based</a:t>
              </a:r>
              <a:endParaRPr lang="en-US" b="0" i="1">
                <a:latin typeface="Arial" charset="0"/>
              </a:endParaRPr>
            </a:p>
          </p:txBody>
        </p:sp>
        <p:sp>
          <p:nvSpPr>
            <p:cNvPr id="50" name="Rectangle 34">
              <a:extLst>
                <a:ext uri="{FF2B5EF4-FFF2-40B4-BE49-F238E27FC236}">
                  <a16:creationId xmlns:a16="http://schemas.microsoft.com/office/drawing/2014/main" id="{2D0D7926-4C95-484B-B9E6-7FD5F36E78E3}"/>
                </a:ext>
              </a:extLst>
            </p:cNvPr>
            <p:cNvSpPr>
              <a:spLocks noChangeArrowheads="1"/>
            </p:cNvSpPr>
            <p:nvPr/>
          </p:nvSpPr>
          <p:spPr bwMode="auto">
            <a:xfrm>
              <a:off x="2568" y="1835"/>
              <a:ext cx="748"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r>
                <a:rPr lang="en-US" sz="1700" b="0" dirty="0">
                  <a:solidFill>
                    <a:srgbClr val="000000"/>
                  </a:solidFill>
                  <a:latin typeface="Arial" charset="0"/>
                </a:rPr>
                <a:t>Semicustom</a:t>
              </a:r>
              <a:endParaRPr lang="en-US" b="0" i="1" dirty="0">
                <a:latin typeface="Arial" charset="0"/>
              </a:endParaRPr>
            </a:p>
          </p:txBody>
        </p:sp>
        <p:sp>
          <p:nvSpPr>
            <p:cNvPr id="51" name="Rectangle 35">
              <a:extLst>
                <a:ext uri="{FF2B5EF4-FFF2-40B4-BE49-F238E27FC236}">
                  <a16:creationId xmlns:a16="http://schemas.microsoft.com/office/drawing/2014/main" id="{2482F642-8B92-B646-929C-82F07C08ADBF}"/>
                </a:ext>
              </a:extLst>
            </p:cNvPr>
            <p:cNvSpPr>
              <a:spLocks noChangeArrowheads="1"/>
            </p:cNvSpPr>
            <p:nvPr/>
          </p:nvSpPr>
          <p:spPr bwMode="auto">
            <a:xfrm>
              <a:off x="1600" y="1320"/>
              <a:ext cx="2532"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charset="0"/>
                </a:rPr>
                <a:t>Digital Circuit Implementation Approaches</a:t>
              </a:r>
              <a:endParaRPr lang="en-US" b="0" i="1">
                <a:latin typeface="Arial" charset="0"/>
              </a:endParaRPr>
            </a:p>
          </p:txBody>
        </p:sp>
        <p:sp>
          <p:nvSpPr>
            <p:cNvPr id="52" name="Line 36">
              <a:extLst>
                <a:ext uri="{FF2B5EF4-FFF2-40B4-BE49-F238E27FC236}">
                  <a16:creationId xmlns:a16="http://schemas.microsoft.com/office/drawing/2014/main" id="{4E7219E5-22F5-3448-B6DA-B5E6CE1B324A}"/>
                </a:ext>
              </a:extLst>
            </p:cNvPr>
            <p:cNvSpPr>
              <a:spLocks noChangeShapeType="1"/>
            </p:cNvSpPr>
            <p:nvPr/>
          </p:nvSpPr>
          <p:spPr bwMode="auto">
            <a:xfrm>
              <a:off x="2888" y="1556"/>
              <a:ext cx="1" cy="113"/>
            </a:xfrm>
            <a:prstGeom prst="line">
              <a:avLst/>
            </a:prstGeom>
            <a:noFill/>
            <a:ln w="1270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3" name="Freeform 37">
              <a:extLst>
                <a:ext uri="{FF2B5EF4-FFF2-40B4-BE49-F238E27FC236}">
                  <a16:creationId xmlns:a16="http://schemas.microsoft.com/office/drawing/2014/main" id="{736F7C45-2C2E-E647-BE35-EBCCDEC7BEBC}"/>
                </a:ext>
              </a:extLst>
            </p:cNvPr>
            <p:cNvSpPr>
              <a:spLocks/>
            </p:cNvSpPr>
            <p:nvPr/>
          </p:nvSpPr>
          <p:spPr bwMode="auto">
            <a:xfrm>
              <a:off x="1748" y="1669"/>
              <a:ext cx="1203" cy="112"/>
            </a:xfrm>
            <a:custGeom>
              <a:avLst/>
              <a:gdLst>
                <a:gd name="T0" fmla="*/ 0 w 1203"/>
                <a:gd name="T1" fmla="*/ 112 h 112"/>
                <a:gd name="T2" fmla="*/ 0 w 1203"/>
                <a:gd name="T3" fmla="*/ 0 h 112"/>
                <a:gd name="T4" fmla="*/ 1203 w 1203"/>
                <a:gd name="T5" fmla="*/ 0 h 112"/>
                <a:gd name="T6" fmla="*/ 1203 w 1203"/>
                <a:gd name="T7" fmla="*/ 112 h 112"/>
                <a:gd name="T8" fmla="*/ 0 60000 65536"/>
                <a:gd name="T9" fmla="*/ 0 60000 65536"/>
                <a:gd name="T10" fmla="*/ 0 60000 65536"/>
                <a:gd name="T11" fmla="*/ 0 60000 65536"/>
                <a:gd name="T12" fmla="*/ 0 w 1203"/>
                <a:gd name="T13" fmla="*/ 0 h 112"/>
                <a:gd name="T14" fmla="*/ 1203 w 1203"/>
                <a:gd name="T15" fmla="*/ 112 h 112"/>
              </a:gdLst>
              <a:ahLst/>
              <a:cxnLst>
                <a:cxn ang="T8">
                  <a:pos x="T0" y="T1"/>
                </a:cxn>
                <a:cxn ang="T9">
                  <a:pos x="T2" y="T3"/>
                </a:cxn>
                <a:cxn ang="T10">
                  <a:pos x="T4" y="T5"/>
                </a:cxn>
                <a:cxn ang="T11">
                  <a:pos x="T6" y="T7"/>
                </a:cxn>
              </a:cxnLst>
              <a:rect l="T12" t="T13" r="T14" b="T15"/>
              <a:pathLst>
                <a:path w="1203" h="112">
                  <a:moveTo>
                    <a:pt x="0" y="112"/>
                  </a:moveTo>
                  <a:lnTo>
                    <a:pt x="0" y="0"/>
                  </a:lnTo>
                  <a:lnTo>
                    <a:pt x="1203" y="0"/>
                  </a:lnTo>
                  <a:lnTo>
                    <a:pt x="1203" y="112"/>
                  </a:lnTo>
                </a:path>
              </a:pathLst>
            </a:cu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4" name="Line 38">
              <a:extLst>
                <a:ext uri="{FF2B5EF4-FFF2-40B4-BE49-F238E27FC236}">
                  <a16:creationId xmlns:a16="http://schemas.microsoft.com/office/drawing/2014/main" id="{9788506F-A76F-6945-AB3F-39E5B196445B}"/>
                </a:ext>
              </a:extLst>
            </p:cNvPr>
            <p:cNvSpPr>
              <a:spLocks noChangeShapeType="1"/>
            </p:cNvSpPr>
            <p:nvPr/>
          </p:nvSpPr>
          <p:spPr bwMode="auto">
            <a:xfrm flipV="1">
              <a:off x="2918" y="2072"/>
              <a:ext cx="1" cy="109"/>
            </a:xfrm>
            <a:prstGeom prst="line">
              <a:avLst/>
            </a:prstGeom>
            <a:noFill/>
            <a:ln w="1270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5" name="Freeform 39">
              <a:extLst>
                <a:ext uri="{FF2B5EF4-FFF2-40B4-BE49-F238E27FC236}">
                  <a16:creationId xmlns:a16="http://schemas.microsoft.com/office/drawing/2014/main" id="{D8C27556-A487-A243-9102-9FC6DB93F122}"/>
                </a:ext>
              </a:extLst>
            </p:cNvPr>
            <p:cNvSpPr>
              <a:spLocks/>
            </p:cNvSpPr>
            <p:nvPr/>
          </p:nvSpPr>
          <p:spPr bwMode="auto">
            <a:xfrm>
              <a:off x="1752" y="2181"/>
              <a:ext cx="2331" cy="112"/>
            </a:xfrm>
            <a:custGeom>
              <a:avLst/>
              <a:gdLst>
                <a:gd name="T0" fmla="*/ 0 w 2331"/>
                <a:gd name="T1" fmla="*/ 112 h 112"/>
                <a:gd name="T2" fmla="*/ 0 w 2331"/>
                <a:gd name="T3" fmla="*/ 0 h 112"/>
                <a:gd name="T4" fmla="*/ 2331 w 2331"/>
                <a:gd name="T5" fmla="*/ 0 h 112"/>
                <a:gd name="T6" fmla="*/ 2331 w 2331"/>
                <a:gd name="T7" fmla="*/ 112 h 112"/>
                <a:gd name="T8" fmla="*/ 0 60000 65536"/>
                <a:gd name="T9" fmla="*/ 0 60000 65536"/>
                <a:gd name="T10" fmla="*/ 0 60000 65536"/>
                <a:gd name="T11" fmla="*/ 0 60000 65536"/>
                <a:gd name="T12" fmla="*/ 0 w 2331"/>
                <a:gd name="T13" fmla="*/ 0 h 112"/>
                <a:gd name="T14" fmla="*/ 2331 w 2331"/>
                <a:gd name="T15" fmla="*/ 112 h 112"/>
              </a:gdLst>
              <a:ahLst/>
              <a:cxnLst>
                <a:cxn ang="T8">
                  <a:pos x="T0" y="T1"/>
                </a:cxn>
                <a:cxn ang="T9">
                  <a:pos x="T2" y="T3"/>
                </a:cxn>
                <a:cxn ang="T10">
                  <a:pos x="T4" y="T5"/>
                </a:cxn>
                <a:cxn ang="T11">
                  <a:pos x="T6" y="T7"/>
                </a:cxn>
              </a:cxnLst>
              <a:rect l="T12" t="T13" r="T14" b="T15"/>
              <a:pathLst>
                <a:path w="2331" h="112">
                  <a:moveTo>
                    <a:pt x="0" y="112"/>
                  </a:moveTo>
                  <a:lnTo>
                    <a:pt x="0" y="0"/>
                  </a:lnTo>
                  <a:lnTo>
                    <a:pt x="2331" y="0"/>
                  </a:lnTo>
                  <a:lnTo>
                    <a:pt x="2331" y="112"/>
                  </a:lnTo>
                </a:path>
              </a:pathLst>
            </a:cu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6" name="Line 40">
              <a:extLst>
                <a:ext uri="{FF2B5EF4-FFF2-40B4-BE49-F238E27FC236}">
                  <a16:creationId xmlns:a16="http://schemas.microsoft.com/office/drawing/2014/main" id="{3F4958FC-D1A0-A34E-8003-3657327DAE5E}"/>
                </a:ext>
              </a:extLst>
            </p:cNvPr>
            <p:cNvSpPr>
              <a:spLocks noChangeShapeType="1"/>
            </p:cNvSpPr>
            <p:nvPr/>
          </p:nvSpPr>
          <p:spPr bwMode="auto">
            <a:xfrm flipV="1">
              <a:off x="1752" y="2584"/>
              <a:ext cx="1" cy="109"/>
            </a:xfrm>
            <a:prstGeom prst="line">
              <a:avLst/>
            </a:prstGeom>
            <a:noFill/>
            <a:ln w="1270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7" name="Freeform 41">
              <a:extLst>
                <a:ext uri="{FF2B5EF4-FFF2-40B4-BE49-F238E27FC236}">
                  <a16:creationId xmlns:a16="http://schemas.microsoft.com/office/drawing/2014/main" id="{8894DFD9-2679-104E-A34B-D53AAF749872}"/>
                </a:ext>
              </a:extLst>
            </p:cNvPr>
            <p:cNvSpPr>
              <a:spLocks/>
            </p:cNvSpPr>
            <p:nvPr/>
          </p:nvSpPr>
          <p:spPr bwMode="auto">
            <a:xfrm>
              <a:off x="1153" y="2693"/>
              <a:ext cx="599" cy="112"/>
            </a:xfrm>
            <a:custGeom>
              <a:avLst/>
              <a:gdLst>
                <a:gd name="T0" fmla="*/ 0 w 599"/>
                <a:gd name="T1" fmla="*/ 112 h 112"/>
                <a:gd name="T2" fmla="*/ 0 w 599"/>
                <a:gd name="T3" fmla="*/ 0 h 112"/>
                <a:gd name="T4" fmla="*/ 599 w 599"/>
                <a:gd name="T5" fmla="*/ 0 h 112"/>
                <a:gd name="T6" fmla="*/ 0 60000 65536"/>
                <a:gd name="T7" fmla="*/ 0 60000 65536"/>
                <a:gd name="T8" fmla="*/ 0 60000 65536"/>
                <a:gd name="T9" fmla="*/ 0 w 599"/>
                <a:gd name="T10" fmla="*/ 0 h 112"/>
                <a:gd name="T11" fmla="*/ 599 w 599"/>
                <a:gd name="T12" fmla="*/ 112 h 112"/>
              </a:gdLst>
              <a:ahLst/>
              <a:cxnLst>
                <a:cxn ang="T6">
                  <a:pos x="T0" y="T1"/>
                </a:cxn>
                <a:cxn ang="T7">
                  <a:pos x="T2" y="T3"/>
                </a:cxn>
                <a:cxn ang="T8">
                  <a:pos x="T4" y="T5"/>
                </a:cxn>
              </a:cxnLst>
              <a:rect l="T9" t="T10" r="T11" b="T12"/>
              <a:pathLst>
                <a:path w="599" h="112">
                  <a:moveTo>
                    <a:pt x="0" y="112"/>
                  </a:moveTo>
                  <a:lnTo>
                    <a:pt x="0" y="0"/>
                  </a:lnTo>
                  <a:lnTo>
                    <a:pt x="599" y="0"/>
                  </a:lnTo>
                </a:path>
              </a:pathLst>
            </a:cu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8" name="Freeform 42">
              <a:extLst>
                <a:ext uri="{FF2B5EF4-FFF2-40B4-BE49-F238E27FC236}">
                  <a16:creationId xmlns:a16="http://schemas.microsoft.com/office/drawing/2014/main" id="{DA7989B2-17C7-914F-848F-9FFE3F5F773A}"/>
                </a:ext>
              </a:extLst>
            </p:cNvPr>
            <p:cNvSpPr>
              <a:spLocks/>
            </p:cNvSpPr>
            <p:nvPr/>
          </p:nvSpPr>
          <p:spPr bwMode="auto">
            <a:xfrm>
              <a:off x="1752" y="2693"/>
              <a:ext cx="599" cy="112"/>
            </a:xfrm>
            <a:custGeom>
              <a:avLst/>
              <a:gdLst>
                <a:gd name="T0" fmla="*/ 599 w 599"/>
                <a:gd name="T1" fmla="*/ 112 h 112"/>
                <a:gd name="T2" fmla="*/ 599 w 599"/>
                <a:gd name="T3" fmla="*/ 0 h 112"/>
                <a:gd name="T4" fmla="*/ 0 w 599"/>
                <a:gd name="T5" fmla="*/ 0 h 112"/>
                <a:gd name="T6" fmla="*/ 0 60000 65536"/>
                <a:gd name="T7" fmla="*/ 0 60000 65536"/>
                <a:gd name="T8" fmla="*/ 0 60000 65536"/>
                <a:gd name="T9" fmla="*/ 0 w 599"/>
                <a:gd name="T10" fmla="*/ 0 h 112"/>
                <a:gd name="T11" fmla="*/ 599 w 599"/>
                <a:gd name="T12" fmla="*/ 112 h 112"/>
              </a:gdLst>
              <a:ahLst/>
              <a:cxnLst>
                <a:cxn ang="T6">
                  <a:pos x="T0" y="T1"/>
                </a:cxn>
                <a:cxn ang="T7">
                  <a:pos x="T2" y="T3"/>
                </a:cxn>
                <a:cxn ang="T8">
                  <a:pos x="T4" y="T5"/>
                </a:cxn>
              </a:cxnLst>
              <a:rect l="T9" t="T10" r="T11" b="T12"/>
              <a:pathLst>
                <a:path w="599" h="112">
                  <a:moveTo>
                    <a:pt x="599" y="112"/>
                  </a:moveTo>
                  <a:lnTo>
                    <a:pt x="599" y="0"/>
                  </a:lnTo>
                  <a:lnTo>
                    <a:pt x="0" y="0"/>
                  </a:lnTo>
                </a:path>
              </a:pathLst>
            </a:cu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 name="Line 43">
              <a:extLst>
                <a:ext uri="{FF2B5EF4-FFF2-40B4-BE49-F238E27FC236}">
                  <a16:creationId xmlns:a16="http://schemas.microsoft.com/office/drawing/2014/main" id="{A920CD4D-7310-1947-A9F9-8C97671AB402}"/>
                </a:ext>
              </a:extLst>
            </p:cNvPr>
            <p:cNvSpPr>
              <a:spLocks noChangeShapeType="1"/>
            </p:cNvSpPr>
            <p:nvPr/>
          </p:nvSpPr>
          <p:spPr bwMode="auto">
            <a:xfrm flipV="1">
              <a:off x="4083" y="2584"/>
              <a:ext cx="1" cy="109"/>
            </a:xfrm>
            <a:prstGeom prst="line">
              <a:avLst/>
            </a:prstGeom>
            <a:noFill/>
            <a:ln w="1270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60" name="Freeform 44">
              <a:extLst>
                <a:ext uri="{FF2B5EF4-FFF2-40B4-BE49-F238E27FC236}">
                  <a16:creationId xmlns:a16="http://schemas.microsoft.com/office/drawing/2014/main" id="{F71E8124-2F28-8744-B945-180E1D4AA4ED}"/>
                </a:ext>
              </a:extLst>
            </p:cNvPr>
            <p:cNvSpPr>
              <a:spLocks/>
            </p:cNvSpPr>
            <p:nvPr/>
          </p:nvSpPr>
          <p:spPr bwMode="auto">
            <a:xfrm>
              <a:off x="3484" y="2693"/>
              <a:ext cx="599" cy="112"/>
            </a:xfrm>
            <a:custGeom>
              <a:avLst/>
              <a:gdLst>
                <a:gd name="T0" fmla="*/ 0 w 599"/>
                <a:gd name="T1" fmla="*/ 112 h 112"/>
                <a:gd name="T2" fmla="*/ 0 w 599"/>
                <a:gd name="T3" fmla="*/ 0 h 112"/>
                <a:gd name="T4" fmla="*/ 599 w 599"/>
                <a:gd name="T5" fmla="*/ 0 h 112"/>
                <a:gd name="T6" fmla="*/ 0 60000 65536"/>
                <a:gd name="T7" fmla="*/ 0 60000 65536"/>
                <a:gd name="T8" fmla="*/ 0 60000 65536"/>
                <a:gd name="T9" fmla="*/ 0 w 599"/>
                <a:gd name="T10" fmla="*/ 0 h 112"/>
                <a:gd name="T11" fmla="*/ 599 w 599"/>
                <a:gd name="T12" fmla="*/ 112 h 112"/>
              </a:gdLst>
              <a:ahLst/>
              <a:cxnLst>
                <a:cxn ang="T6">
                  <a:pos x="T0" y="T1"/>
                </a:cxn>
                <a:cxn ang="T7">
                  <a:pos x="T2" y="T3"/>
                </a:cxn>
                <a:cxn ang="T8">
                  <a:pos x="T4" y="T5"/>
                </a:cxn>
              </a:cxnLst>
              <a:rect l="T9" t="T10" r="T11" b="T12"/>
              <a:pathLst>
                <a:path w="599" h="112">
                  <a:moveTo>
                    <a:pt x="0" y="112"/>
                  </a:moveTo>
                  <a:lnTo>
                    <a:pt x="0" y="0"/>
                  </a:lnTo>
                  <a:lnTo>
                    <a:pt x="599" y="0"/>
                  </a:lnTo>
                </a:path>
              </a:pathLst>
            </a:cu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1" name="Freeform 45">
              <a:extLst>
                <a:ext uri="{FF2B5EF4-FFF2-40B4-BE49-F238E27FC236}">
                  <a16:creationId xmlns:a16="http://schemas.microsoft.com/office/drawing/2014/main" id="{44FB1AF5-92D1-A842-9CE5-810891CB206F}"/>
                </a:ext>
              </a:extLst>
            </p:cNvPr>
            <p:cNvSpPr>
              <a:spLocks/>
            </p:cNvSpPr>
            <p:nvPr/>
          </p:nvSpPr>
          <p:spPr bwMode="auto">
            <a:xfrm>
              <a:off x="4083" y="2693"/>
              <a:ext cx="600" cy="112"/>
            </a:xfrm>
            <a:custGeom>
              <a:avLst/>
              <a:gdLst>
                <a:gd name="T0" fmla="*/ 600 w 600"/>
                <a:gd name="T1" fmla="*/ 112 h 112"/>
                <a:gd name="T2" fmla="*/ 600 w 600"/>
                <a:gd name="T3" fmla="*/ 0 h 112"/>
                <a:gd name="T4" fmla="*/ 0 w 600"/>
                <a:gd name="T5" fmla="*/ 0 h 112"/>
                <a:gd name="T6" fmla="*/ 0 60000 65536"/>
                <a:gd name="T7" fmla="*/ 0 60000 65536"/>
                <a:gd name="T8" fmla="*/ 0 60000 65536"/>
                <a:gd name="T9" fmla="*/ 0 w 600"/>
                <a:gd name="T10" fmla="*/ 0 h 112"/>
                <a:gd name="T11" fmla="*/ 600 w 600"/>
                <a:gd name="T12" fmla="*/ 112 h 112"/>
              </a:gdLst>
              <a:ahLst/>
              <a:cxnLst>
                <a:cxn ang="T6">
                  <a:pos x="T0" y="T1"/>
                </a:cxn>
                <a:cxn ang="T7">
                  <a:pos x="T2" y="T3"/>
                </a:cxn>
                <a:cxn ang="T8">
                  <a:pos x="T4" y="T5"/>
                </a:cxn>
              </a:cxnLst>
              <a:rect l="T9" t="T10" r="T11" b="T12"/>
              <a:pathLst>
                <a:path w="600" h="112">
                  <a:moveTo>
                    <a:pt x="600" y="112"/>
                  </a:moveTo>
                  <a:lnTo>
                    <a:pt x="600" y="0"/>
                  </a:lnTo>
                  <a:lnTo>
                    <a:pt x="0" y="0"/>
                  </a:lnTo>
                </a:path>
              </a:pathLst>
            </a:cu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62" name="Content Placeholder 3">
            <a:extLst>
              <a:ext uri="{FF2B5EF4-FFF2-40B4-BE49-F238E27FC236}">
                <a16:creationId xmlns:a16="http://schemas.microsoft.com/office/drawing/2014/main" id="{8518EDED-6906-B741-888A-3F3B3065C998}"/>
              </a:ext>
            </a:extLst>
          </p:cNvPr>
          <p:cNvSpPr>
            <a:spLocks noGrp="1"/>
          </p:cNvSpPr>
          <p:nvPr>
            <p:ph idx="1"/>
          </p:nvPr>
        </p:nvSpPr>
        <p:spPr>
          <a:xfrm>
            <a:off x="628650" y="1295944"/>
            <a:ext cx="7886700" cy="5078672"/>
          </a:xfrm>
        </p:spPr>
        <p:txBody>
          <a:bodyPr>
            <a:normAutofit/>
          </a:bodyPr>
          <a:lstStyle/>
          <a:p>
            <a:r>
              <a:rPr lang="en-US" dirty="0"/>
              <a:t>The rule of thumb (design principle)</a:t>
            </a:r>
          </a:p>
          <a:p>
            <a:pPr lvl="1"/>
            <a:r>
              <a:rPr lang="en-US" dirty="0"/>
              <a:t>Systematic</a:t>
            </a:r>
          </a:p>
          <a:p>
            <a:pPr lvl="1"/>
            <a:r>
              <a:rPr lang="en-US" dirty="0"/>
              <a:t>Reusable</a:t>
            </a:r>
          </a:p>
        </p:txBody>
      </p:sp>
    </p:spTree>
    <p:extLst>
      <p:ext uri="{BB962C8B-B14F-4D97-AF65-F5344CB8AC3E}">
        <p14:creationId xmlns:p14="http://schemas.microsoft.com/office/powerpoint/2010/main" val="1455638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15F21A-90BE-C040-A026-F21BD4384539}"/>
              </a:ext>
            </a:extLst>
          </p:cNvPr>
          <p:cNvSpPr>
            <a:spLocks noGrp="1"/>
          </p:cNvSpPr>
          <p:nvPr>
            <p:ph type="sldNum" sz="quarter" idx="12"/>
          </p:nvPr>
        </p:nvSpPr>
        <p:spPr/>
        <p:txBody>
          <a:bodyPr/>
          <a:lstStyle/>
          <a:p>
            <a:fld id="{4E77BC79-9480-1042-96E1-82B94DA0811E}" type="slidenum">
              <a:rPr lang="en-US" smtClean="0"/>
              <a:t>26</a:t>
            </a:fld>
            <a:endParaRPr lang="en-US"/>
          </a:p>
        </p:txBody>
      </p:sp>
      <p:sp>
        <p:nvSpPr>
          <p:cNvPr id="3" name="Title 2">
            <a:extLst>
              <a:ext uri="{FF2B5EF4-FFF2-40B4-BE49-F238E27FC236}">
                <a16:creationId xmlns:a16="http://schemas.microsoft.com/office/drawing/2014/main" id="{DE1F0641-C30A-7C41-9C86-8B72CB0368C4}"/>
              </a:ext>
            </a:extLst>
          </p:cNvPr>
          <p:cNvSpPr>
            <a:spLocks noGrp="1"/>
          </p:cNvSpPr>
          <p:nvPr>
            <p:ph type="title"/>
          </p:nvPr>
        </p:nvSpPr>
        <p:spPr/>
        <p:txBody>
          <a:bodyPr/>
          <a:lstStyle/>
          <a:p>
            <a:r>
              <a:rPr lang="en-US" dirty="0"/>
              <a:t>The Full-custom Approach (I)</a:t>
            </a:r>
          </a:p>
        </p:txBody>
      </p:sp>
      <p:sp>
        <p:nvSpPr>
          <p:cNvPr id="8" name="Content Placeholder 3">
            <a:extLst>
              <a:ext uri="{FF2B5EF4-FFF2-40B4-BE49-F238E27FC236}">
                <a16:creationId xmlns:a16="http://schemas.microsoft.com/office/drawing/2014/main" id="{D8E24877-BA82-AD48-A186-7711222AC19C}"/>
              </a:ext>
            </a:extLst>
          </p:cNvPr>
          <p:cNvSpPr>
            <a:spLocks noGrp="1"/>
          </p:cNvSpPr>
          <p:nvPr>
            <p:ph idx="1"/>
          </p:nvPr>
        </p:nvSpPr>
        <p:spPr>
          <a:xfrm>
            <a:off x="628650" y="1295944"/>
            <a:ext cx="7886700" cy="5078672"/>
          </a:xfrm>
        </p:spPr>
        <p:txBody>
          <a:bodyPr>
            <a:normAutofit/>
          </a:bodyPr>
          <a:lstStyle/>
          <a:p>
            <a:r>
              <a:rPr lang="en-US" dirty="0"/>
              <a:t>Early day, people handcrafted everything …</a:t>
            </a:r>
          </a:p>
        </p:txBody>
      </p:sp>
      <p:pic>
        <p:nvPicPr>
          <p:cNvPr id="10" name="Picture 9">
            <a:extLst>
              <a:ext uri="{FF2B5EF4-FFF2-40B4-BE49-F238E27FC236}">
                <a16:creationId xmlns:a16="http://schemas.microsoft.com/office/drawing/2014/main" id="{C5AB125C-D9FC-4749-BCC5-AD3FB620B5FD}"/>
              </a:ext>
            </a:extLst>
          </p:cNvPr>
          <p:cNvPicPr>
            <a:picLocks noChangeAspect="1"/>
          </p:cNvPicPr>
          <p:nvPr/>
        </p:nvPicPr>
        <p:blipFill rotWithShape="1">
          <a:blip r:embed="rId3"/>
          <a:srcRect t="3013"/>
          <a:stretch/>
        </p:blipFill>
        <p:spPr>
          <a:xfrm>
            <a:off x="628650" y="1968285"/>
            <a:ext cx="7306482" cy="4580063"/>
          </a:xfrm>
          <a:prstGeom prst="rect">
            <a:avLst/>
          </a:prstGeom>
        </p:spPr>
      </p:pic>
    </p:spTree>
    <p:extLst>
      <p:ext uri="{BB962C8B-B14F-4D97-AF65-F5344CB8AC3E}">
        <p14:creationId xmlns:p14="http://schemas.microsoft.com/office/powerpoint/2010/main" val="2224300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BC92D6-4A55-AC42-BC34-3AEB81095C58}"/>
              </a:ext>
            </a:extLst>
          </p:cNvPr>
          <p:cNvSpPr>
            <a:spLocks noGrp="1"/>
          </p:cNvSpPr>
          <p:nvPr>
            <p:ph type="sldNum" sz="quarter" idx="12"/>
          </p:nvPr>
        </p:nvSpPr>
        <p:spPr/>
        <p:txBody>
          <a:bodyPr/>
          <a:lstStyle/>
          <a:p>
            <a:fld id="{4E77BC79-9480-1042-96E1-82B94DA0811E}" type="slidenum">
              <a:rPr lang="en-US" smtClean="0"/>
              <a:t>27</a:t>
            </a:fld>
            <a:endParaRPr lang="en-US"/>
          </a:p>
        </p:txBody>
      </p:sp>
      <p:sp>
        <p:nvSpPr>
          <p:cNvPr id="3" name="Title 2">
            <a:extLst>
              <a:ext uri="{FF2B5EF4-FFF2-40B4-BE49-F238E27FC236}">
                <a16:creationId xmlns:a16="http://schemas.microsoft.com/office/drawing/2014/main" id="{7B466A43-5A16-B34F-B56F-DFBC0CB7E95C}"/>
              </a:ext>
            </a:extLst>
          </p:cNvPr>
          <p:cNvSpPr>
            <a:spLocks noGrp="1"/>
          </p:cNvSpPr>
          <p:nvPr>
            <p:ph type="title"/>
          </p:nvPr>
        </p:nvSpPr>
        <p:spPr/>
        <p:txBody>
          <a:bodyPr/>
          <a:lstStyle/>
          <a:p>
            <a:r>
              <a:rPr lang="en-US" dirty="0"/>
              <a:t>The Full-custom Approach (II)</a:t>
            </a:r>
          </a:p>
        </p:txBody>
      </p:sp>
      <p:sp>
        <p:nvSpPr>
          <p:cNvPr id="8" name="Rectangle 3">
            <a:extLst>
              <a:ext uri="{FF2B5EF4-FFF2-40B4-BE49-F238E27FC236}">
                <a16:creationId xmlns:a16="http://schemas.microsoft.com/office/drawing/2014/main" id="{C2685BD3-0591-D449-822B-0C761D711BBB}"/>
              </a:ext>
            </a:extLst>
          </p:cNvPr>
          <p:cNvSpPr txBox="1">
            <a:spLocks noChangeArrowheads="1"/>
          </p:cNvSpPr>
          <p:nvPr/>
        </p:nvSpPr>
        <p:spPr>
          <a:xfrm>
            <a:off x="614363" y="1412875"/>
            <a:ext cx="7900987" cy="4600467"/>
          </a:xfrm>
          <a:prstGeom prst="rect">
            <a:avLst/>
          </a:prstGeom>
        </p:spPr>
        <p:txBody>
          <a:bodyPr vert="horz" lIns="91440" tIns="45720" rIns="91440" bIns="45720" rtlCol="0">
            <a:normAutofit/>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dirty="0"/>
              <a:t>Performance at transistor level</a:t>
            </a:r>
          </a:p>
          <a:p>
            <a:pPr lvl="1"/>
            <a:r>
              <a:rPr lang="en-US" altLang="zh-TW" dirty="0"/>
              <a:t>Utilize layout editing tools</a:t>
            </a:r>
          </a:p>
          <a:p>
            <a:pPr lvl="1"/>
            <a:r>
              <a:rPr lang="en-US" altLang="zh-TW" dirty="0"/>
              <a:t>Virtuoso (Cadence)</a:t>
            </a:r>
          </a:p>
          <a:p>
            <a:pPr lvl="1"/>
            <a:r>
              <a:rPr lang="en-US" altLang="zh-TW" dirty="0"/>
              <a:t>Laker (</a:t>
            </a:r>
            <a:r>
              <a:rPr lang="en-US" altLang="zh-TW" dirty="0" err="1"/>
              <a:t>SpringSoft</a:t>
            </a:r>
            <a:r>
              <a:rPr lang="en-US" altLang="zh-TW" dirty="0"/>
              <a:t>, now Synopsys)</a:t>
            </a:r>
          </a:p>
          <a:p>
            <a:r>
              <a:rPr lang="en-US" altLang="zh-TW" dirty="0"/>
              <a:t>Very expensive in design cost and design time</a:t>
            </a:r>
          </a:p>
          <a:p>
            <a:pPr lvl="1"/>
            <a:r>
              <a:rPr lang="en-US" altLang="zh-TW" dirty="0"/>
              <a:t>10-20 gates per week</a:t>
            </a:r>
          </a:p>
          <a:p>
            <a:r>
              <a:rPr lang="en-US" altLang="zh-TW" dirty="0"/>
              <a:t>Used for:</a:t>
            </a:r>
          </a:p>
          <a:p>
            <a:pPr lvl="1"/>
            <a:r>
              <a:rPr lang="en-US" altLang="zh-TW" dirty="0"/>
              <a:t>Analog</a:t>
            </a:r>
          </a:p>
          <a:p>
            <a:pPr lvl="1"/>
            <a:r>
              <a:rPr lang="en-US" altLang="zh-TW" dirty="0"/>
              <a:t>Leaf cells - libraries, memory cells</a:t>
            </a:r>
          </a:p>
          <a:p>
            <a:pPr lvl="1"/>
            <a:r>
              <a:rPr lang="en-US" altLang="zh-TW" dirty="0"/>
              <a:t>Datapath in high performance designs</a:t>
            </a:r>
          </a:p>
        </p:txBody>
      </p:sp>
      <p:pic>
        <p:nvPicPr>
          <p:cNvPr id="9" name="Picture 4" descr="a">
            <a:extLst>
              <a:ext uri="{FF2B5EF4-FFF2-40B4-BE49-F238E27FC236}">
                <a16:creationId xmlns:a16="http://schemas.microsoft.com/office/drawing/2014/main" id="{A6F443AC-6777-6B46-9180-7735670622E7}"/>
              </a:ext>
            </a:extLst>
          </p:cNvPr>
          <p:cNvPicPr>
            <a:picLocks noChangeAspect="1" noChangeArrowheads="1"/>
          </p:cNvPicPr>
          <p:nvPr/>
        </p:nvPicPr>
        <p:blipFill>
          <a:blip r:embed="rId3" cstate="print"/>
          <a:srcRect/>
          <a:stretch>
            <a:fillRect/>
          </a:stretch>
        </p:blipFill>
        <p:spPr bwMode="auto">
          <a:xfrm>
            <a:off x="6284106" y="3759200"/>
            <a:ext cx="2036762" cy="1685925"/>
          </a:xfrm>
          <a:prstGeom prst="rect">
            <a:avLst/>
          </a:prstGeom>
          <a:noFill/>
          <a:ln w="9525">
            <a:noFill/>
            <a:miter lim="800000"/>
            <a:headEnd/>
            <a:tailEnd/>
          </a:ln>
        </p:spPr>
      </p:pic>
      <p:pic>
        <p:nvPicPr>
          <p:cNvPr id="10" name="Picture 5">
            <a:extLst>
              <a:ext uri="{FF2B5EF4-FFF2-40B4-BE49-F238E27FC236}">
                <a16:creationId xmlns:a16="http://schemas.microsoft.com/office/drawing/2014/main" id="{CA00A6E6-F63A-294C-A904-958E7ED1C352}"/>
              </a:ext>
            </a:extLst>
          </p:cNvPr>
          <p:cNvPicPr>
            <a:picLocks noChangeAspect="1" noChangeArrowheads="1"/>
          </p:cNvPicPr>
          <p:nvPr/>
        </p:nvPicPr>
        <p:blipFill>
          <a:blip r:embed="rId4" cstate="print"/>
          <a:srcRect/>
          <a:stretch>
            <a:fillRect/>
          </a:stretch>
        </p:blipFill>
        <p:spPr bwMode="auto">
          <a:xfrm>
            <a:off x="7687456" y="3038475"/>
            <a:ext cx="1055687" cy="1239838"/>
          </a:xfrm>
          <a:prstGeom prst="rect">
            <a:avLst/>
          </a:prstGeom>
          <a:noFill/>
          <a:ln w="9525">
            <a:noFill/>
            <a:miter lim="800000"/>
            <a:headEnd/>
            <a:tailEnd/>
          </a:ln>
        </p:spPr>
      </p:pic>
    </p:spTree>
    <p:extLst>
      <p:ext uri="{BB962C8B-B14F-4D97-AF65-F5344CB8AC3E}">
        <p14:creationId xmlns:p14="http://schemas.microsoft.com/office/powerpoint/2010/main" val="1793102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3D3747-527F-2444-8E94-8B6EA7635E2A}"/>
              </a:ext>
            </a:extLst>
          </p:cNvPr>
          <p:cNvSpPr>
            <a:spLocks noGrp="1"/>
          </p:cNvSpPr>
          <p:nvPr>
            <p:ph type="sldNum" sz="quarter" idx="12"/>
          </p:nvPr>
        </p:nvSpPr>
        <p:spPr/>
        <p:txBody>
          <a:bodyPr/>
          <a:lstStyle/>
          <a:p>
            <a:fld id="{4E77BC79-9480-1042-96E1-82B94DA0811E}" type="slidenum">
              <a:rPr lang="en-US" smtClean="0"/>
              <a:t>28</a:t>
            </a:fld>
            <a:endParaRPr lang="en-US"/>
          </a:p>
        </p:txBody>
      </p:sp>
      <p:sp>
        <p:nvSpPr>
          <p:cNvPr id="3" name="Title 2">
            <a:extLst>
              <a:ext uri="{FF2B5EF4-FFF2-40B4-BE49-F238E27FC236}">
                <a16:creationId xmlns:a16="http://schemas.microsoft.com/office/drawing/2014/main" id="{0FB6932E-5C49-2445-AF1E-79B0F80F222F}"/>
              </a:ext>
            </a:extLst>
          </p:cNvPr>
          <p:cNvSpPr>
            <a:spLocks noGrp="1"/>
          </p:cNvSpPr>
          <p:nvPr>
            <p:ph type="title"/>
          </p:nvPr>
        </p:nvSpPr>
        <p:spPr/>
        <p:txBody>
          <a:bodyPr>
            <a:normAutofit/>
          </a:bodyPr>
          <a:lstStyle/>
          <a:p>
            <a:r>
              <a:rPr lang="en-US" sz="3300" dirty="0"/>
              <a:t>Toward Automation and Regular Structures</a:t>
            </a:r>
          </a:p>
        </p:txBody>
      </p:sp>
      <p:grpSp>
        <p:nvGrpSpPr>
          <p:cNvPr id="5" name="Group 3">
            <a:extLst>
              <a:ext uri="{FF2B5EF4-FFF2-40B4-BE49-F238E27FC236}">
                <a16:creationId xmlns:a16="http://schemas.microsoft.com/office/drawing/2014/main" id="{31FB1A0D-4B9B-3F47-83E6-D94FF06ECB20}"/>
              </a:ext>
            </a:extLst>
          </p:cNvPr>
          <p:cNvGrpSpPr>
            <a:grpSpLocks/>
          </p:cNvGrpSpPr>
          <p:nvPr/>
        </p:nvGrpSpPr>
        <p:grpSpPr bwMode="auto">
          <a:xfrm>
            <a:off x="278971" y="1369722"/>
            <a:ext cx="2220132" cy="1973413"/>
            <a:chOff x="240" y="720"/>
            <a:chExt cx="1440" cy="1306"/>
          </a:xfrm>
        </p:grpSpPr>
        <p:pic>
          <p:nvPicPr>
            <p:cNvPr id="6" name="Picture 4" descr="Intel4004">
              <a:extLst>
                <a:ext uri="{FF2B5EF4-FFF2-40B4-BE49-F238E27FC236}">
                  <a16:creationId xmlns:a16="http://schemas.microsoft.com/office/drawing/2014/main" id="{90A03E72-0301-9B4B-B9A4-C10C43F9DE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 y="720"/>
              <a:ext cx="1440" cy="10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Box 5">
              <a:extLst>
                <a:ext uri="{FF2B5EF4-FFF2-40B4-BE49-F238E27FC236}">
                  <a16:creationId xmlns:a16="http://schemas.microsoft.com/office/drawing/2014/main" id="{B085BF08-BFFF-8D47-8323-426A78F73E0D}"/>
                </a:ext>
              </a:extLst>
            </p:cNvPr>
            <p:cNvSpPr txBox="1">
              <a:spLocks noChangeArrowheads="1"/>
            </p:cNvSpPr>
            <p:nvPr/>
          </p:nvSpPr>
          <p:spPr bwMode="auto">
            <a:xfrm>
              <a:off x="451" y="1776"/>
              <a:ext cx="1156" cy="250"/>
            </a:xfrm>
            <a:prstGeom prst="rect">
              <a:avLst/>
            </a:prstGeom>
            <a:noFill/>
            <a:ln w="12700">
              <a:noFill/>
              <a:miter lim="800000"/>
              <a:headEnd type="none" w="sm" len="sm"/>
              <a:tailEnd type="none" w="sm" len="sm"/>
            </a:ln>
            <a:effectLst/>
          </p:spPr>
          <p:txBody>
            <a:bodyPr wrap="none">
              <a:spAutoFit/>
            </a:bodyPr>
            <a:lstStyle>
              <a:lvl1pPr>
                <a:defRPr sz="2400" b="1">
                  <a:solidFill>
                    <a:schemeClr val="tx1"/>
                  </a:solidFill>
                  <a:latin typeface="Arial Narrow" charset="0"/>
                  <a:ea typeface="ＭＳ Ｐゴシック" charset="0"/>
                  <a:cs typeface="ＭＳ Ｐゴシック" charset="0"/>
                </a:defRPr>
              </a:lvl1pPr>
              <a:lvl2pPr marL="37931725" indent="-37474525">
                <a:defRPr sz="2400" b="1">
                  <a:solidFill>
                    <a:schemeClr val="tx1"/>
                  </a:solidFill>
                  <a:latin typeface="Arial Narrow" charset="0"/>
                  <a:ea typeface="ＭＳ Ｐゴシック" charset="0"/>
                </a:defRPr>
              </a:lvl2pPr>
              <a:lvl3pPr>
                <a:defRPr sz="2400" b="1">
                  <a:solidFill>
                    <a:schemeClr val="tx1"/>
                  </a:solidFill>
                  <a:latin typeface="Arial Narrow" charset="0"/>
                  <a:ea typeface="ＭＳ Ｐゴシック" charset="0"/>
                </a:defRPr>
              </a:lvl3pPr>
              <a:lvl4pPr>
                <a:defRPr sz="2400" b="1">
                  <a:solidFill>
                    <a:schemeClr val="tx1"/>
                  </a:solidFill>
                  <a:latin typeface="Arial Narrow" charset="0"/>
                  <a:ea typeface="ＭＳ Ｐゴシック" charset="0"/>
                </a:defRPr>
              </a:lvl4pPr>
              <a:lvl5pPr>
                <a:defRPr sz="2400" b="1">
                  <a:solidFill>
                    <a:schemeClr val="tx1"/>
                  </a:solidFill>
                  <a:latin typeface="Arial Narrow" charset="0"/>
                  <a:ea typeface="ＭＳ Ｐゴシック" charset="0"/>
                </a:defRPr>
              </a:lvl5pPr>
              <a:lvl6pPr marL="457200" eaLnBrk="0" fontAlgn="base" hangingPunct="0">
                <a:spcBef>
                  <a:spcPct val="0"/>
                </a:spcBef>
                <a:spcAft>
                  <a:spcPct val="0"/>
                </a:spcAft>
                <a:defRPr sz="2400" b="1">
                  <a:solidFill>
                    <a:schemeClr val="tx1"/>
                  </a:solidFill>
                  <a:latin typeface="Arial Narrow" charset="0"/>
                  <a:ea typeface="ＭＳ Ｐゴシック" charset="0"/>
                </a:defRPr>
              </a:lvl6pPr>
              <a:lvl7pPr marL="914400" eaLnBrk="0" fontAlgn="base" hangingPunct="0">
                <a:spcBef>
                  <a:spcPct val="0"/>
                </a:spcBef>
                <a:spcAft>
                  <a:spcPct val="0"/>
                </a:spcAft>
                <a:defRPr sz="2400" b="1">
                  <a:solidFill>
                    <a:schemeClr val="tx1"/>
                  </a:solidFill>
                  <a:latin typeface="Arial Narrow" charset="0"/>
                  <a:ea typeface="ＭＳ Ｐゴシック" charset="0"/>
                </a:defRPr>
              </a:lvl7pPr>
              <a:lvl8pPr marL="1371600" eaLnBrk="0" fontAlgn="base" hangingPunct="0">
                <a:spcBef>
                  <a:spcPct val="0"/>
                </a:spcBef>
                <a:spcAft>
                  <a:spcPct val="0"/>
                </a:spcAft>
                <a:defRPr sz="2400" b="1">
                  <a:solidFill>
                    <a:schemeClr val="tx1"/>
                  </a:solidFill>
                  <a:latin typeface="Arial Narrow" charset="0"/>
                  <a:ea typeface="ＭＳ Ｐゴシック" charset="0"/>
                </a:defRPr>
              </a:lvl8pPr>
              <a:lvl9pPr marL="1828800" eaLnBrk="0" fontAlgn="base" hangingPunct="0">
                <a:spcBef>
                  <a:spcPct val="0"/>
                </a:spcBef>
                <a:spcAft>
                  <a:spcPct val="0"/>
                </a:spcAft>
                <a:defRPr sz="2400" b="1">
                  <a:solidFill>
                    <a:schemeClr val="tx1"/>
                  </a:solidFill>
                  <a:latin typeface="Arial Narrow" charset="0"/>
                  <a:ea typeface="ＭＳ Ｐゴシック" charset="0"/>
                </a:defRPr>
              </a:lvl9pPr>
            </a:lstStyle>
            <a:p>
              <a:pPr algn="l">
                <a:defRPr/>
              </a:pPr>
              <a:r>
                <a:rPr lang="en-US" sz="2000">
                  <a:solidFill>
                    <a:schemeClr val="tx2"/>
                  </a:solidFill>
                  <a:effectLst>
                    <a:outerShdw blurRad="38100" dist="38100" dir="2700000" algn="tl">
                      <a:srgbClr val="DDDDDD"/>
                    </a:outerShdw>
                  </a:effectLst>
                  <a:latin typeface="Times New Roman" charset="0"/>
                </a:rPr>
                <a:t>Intel 4004 (</a:t>
              </a:r>
              <a:r>
                <a:rPr lang="ja-JP" altLang="en-US" sz="2000">
                  <a:solidFill>
                    <a:schemeClr val="tx2"/>
                  </a:solidFill>
                  <a:effectLst>
                    <a:outerShdw blurRad="38100" dist="38100" dir="2700000" algn="tl">
                      <a:srgbClr val="DDDDDD"/>
                    </a:outerShdw>
                  </a:effectLst>
                  <a:latin typeface="Times New Roman" charset="0"/>
                </a:rPr>
                <a:t>‘</a:t>
              </a:r>
              <a:r>
                <a:rPr lang="en-US" sz="2000">
                  <a:solidFill>
                    <a:schemeClr val="tx2"/>
                  </a:solidFill>
                  <a:effectLst>
                    <a:outerShdw blurRad="38100" dist="38100" dir="2700000" algn="tl">
                      <a:srgbClr val="DDDDDD"/>
                    </a:outerShdw>
                  </a:effectLst>
                  <a:latin typeface="Times New Roman" charset="0"/>
                </a:rPr>
                <a:t>71)</a:t>
              </a:r>
            </a:p>
          </p:txBody>
        </p:sp>
      </p:grpSp>
      <p:grpSp>
        <p:nvGrpSpPr>
          <p:cNvPr id="8" name="Group 6">
            <a:extLst>
              <a:ext uri="{FF2B5EF4-FFF2-40B4-BE49-F238E27FC236}">
                <a16:creationId xmlns:a16="http://schemas.microsoft.com/office/drawing/2014/main" id="{F5C7B542-4ED5-2343-9983-1E35A23B12D1}"/>
              </a:ext>
            </a:extLst>
          </p:cNvPr>
          <p:cNvGrpSpPr>
            <a:grpSpLocks/>
          </p:cNvGrpSpPr>
          <p:nvPr/>
        </p:nvGrpSpPr>
        <p:grpSpPr bwMode="auto">
          <a:xfrm>
            <a:off x="3062467" y="1358162"/>
            <a:ext cx="2294136" cy="2246911"/>
            <a:chOff x="3264" y="720"/>
            <a:chExt cx="1776" cy="1845"/>
          </a:xfrm>
        </p:grpSpPr>
        <p:pic>
          <p:nvPicPr>
            <p:cNvPr id="9" name="Picture 7" descr="Intel8080">
              <a:extLst>
                <a:ext uri="{FF2B5EF4-FFF2-40B4-BE49-F238E27FC236}">
                  <a16:creationId xmlns:a16="http://schemas.microsoft.com/office/drawing/2014/main" id="{1C99C40E-F242-4645-95CD-DF3A5B36AF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4" y="720"/>
              <a:ext cx="1776" cy="15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8">
              <a:extLst>
                <a:ext uri="{FF2B5EF4-FFF2-40B4-BE49-F238E27FC236}">
                  <a16:creationId xmlns:a16="http://schemas.microsoft.com/office/drawing/2014/main" id="{BAAA3DD2-1BF6-0A44-A4FB-8243DC531B13}"/>
                </a:ext>
              </a:extLst>
            </p:cNvPr>
            <p:cNvSpPr>
              <a:spLocks noChangeArrowheads="1"/>
            </p:cNvSpPr>
            <p:nvPr/>
          </p:nvSpPr>
          <p:spPr bwMode="auto">
            <a:xfrm>
              <a:off x="3796" y="2255"/>
              <a:ext cx="950" cy="310"/>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8080</a:t>
              </a:r>
            </a:p>
          </p:txBody>
        </p:sp>
      </p:grpSp>
      <p:grpSp>
        <p:nvGrpSpPr>
          <p:cNvPr id="11" name="Group 9">
            <a:extLst>
              <a:ext uri="{FF2B5EF4-FFF2-40B4-BE49-F238E27FC236}">
                <a16:creationId xmlns:a16="http://schemas.microsoft.com/office/drawing/2014/main" id="{04240018-6B46-8C46-999D-E9626C6CA022}"/>
              </a:ext>
            </a:extLst>
          </p:cNvPr>
          <p:cNvGrpSpPr>
            <a:grpSpLocks/>
          </p:cNvGrpSpPr>
          <p:nvPr/>
        </p:nvGrpSpPr>
        <p:grpSpPr bwMode="auto">
          <a:xfrm>
            <a:off x="5933139" y="1356323"/>
            <a:ext cx="2738163" cy="2336062"/>
            <a:chOff x="288" y="2160"/>
            <a:chExt cx="1776" cy="1546"/>
          </a:xfrm>
        </p:grpSpPr>
        <p:pic>
          <p:nvPicPr>
            <p:cNvPr id="12" name="Picture 10" descr="intel8085">
              <a:extLst>
                <a:ext uri="{FF2B5EF4-FFF2-40B4-BE49-F238E27FC236}">
                  <a16:creationId xmlns:a16="http://schemas.microsoft.com/office/drawing/2014/main" id="{0DC441B5-38A3-D441-BCF1-5644C4A69A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 y="2160"/>
              <a:ext cx="1776" cy="1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Rectangle 11">
              <a:extLst>
                <a:ext uri="{FF2B5EF4-FFF2-40B4-BE49-F238E27FC236}">
                  <a16:creationId xmlns:a16="http://schemas.microsoft.com/office/drawing/2014/main" id="{992095BE-7097-ED49-BC99-785FFB880270}"/>
                </a:ext>
              </a:extLst>
            </p:cNvPr>
            <p:cNvSpPr>
              <a:spLocks noChangeArrowheads="1"/>
            </p:cNvSpPr>
            <p:nvPr/>
          </p:nvSpPr>
          <p:spPr bwMode="auto">
            <a:xfrm>
              <a:off x="819" y="3456"/>
              <a:ext cx="796" cy="250"/>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8085</a:t>
              </a:r>
            </a:p>
          </p:txBody>
        </p:sp>
      </p:grpSp>
      <p:grpSp>
        <p:nvGrpSpPr>
          <p:cNvPr id="14" name="Group 12">
            <a:extLst>
              <a:ext uri="{FF2B5EF4-FFF2-40B4-BE49-F238E27FC236}">
                <a16:creationId xmlns:a16="http://schemas.microsoft.com/office/drawing/2014/main" id="{12005B02-191C-6A41-8F3E-379BB2DDCC01}"/>
              </a:ext>
            </a:extLst>
          </p:cNvPr>
          <p:cNvGrpSpPr>
            <a:grpSpLocks/>
          </p:cNvGrpSpPr>
          <p:nvPr/>
        </p:nvGrpSpPr>
        <p:grpSpPr bwMode="auto">
          <a:xfrm>
            <a:off x="1125953" y="3892945"/>
            <a:ext cx="2516150" cy="2771240"/>
            <a:chOff x="2304" y="2304"/>
            <a:chExt cx="1632" cy="1834"/>
          </a:xfrm>
        </p:grpSpPr>
        <p:pic>
          <p:nvPicPr>
            <p:cNvPr id="15" name="Picture 13" descr="Intel286">
              <a:extLst>
                <a:ext uri="{FF2B5EF4-FFF2-40B4-BE49-F238E27FC236}">
                  <a16:creationId xmlns:a16="http://schemas.microsoft.com/office/drawing/2014/main" id="{DD30FD71-463A-3D41-9294-993E9DF564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4" y="2304"/>
              <a:ext cx="1632" cy="1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Rectangle 14">
              <a:extLst>
                <a:ext uri="{FF2B5EF4-FFF2-40B4-BE49-F238E27FC236}">
                  <a16:creationId xmlns:a16="http://schemas.microsoft.com/office/drawing/2014/main" id="{6227FA79-0CDB-1747-AF84-913458FE7559}"/>
                </a:ext>
              </a:extLst>
            </p:cNvPr>
            <p:cNvSpPr>
              <a:spLocks noChangeArrowheads="1"/>
            </p:cNvSpPr>
            <p:nvPr/>
          </p:nvSpPr>
          <p:spPr bwMode="auto">
            <a:xfrm>
              <a:off x="2764" y="3888"/>
              <a:ext cx="796" cy="250"/>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8286</a:t>
              </a:r>
            </a:p>
          </p:txBody>
        </p:sp>
      </p:grpSp>
      <p:grpSp>
        <p:nvGrpSpPr>
          <p:cNvPr id="17" name="Group 15">
            <a:extLst>
              <a:ext uri="{FF2B5EF4-FFF2-40B4-BE49-F238E27FC236}">
                <a16:creationId xmlns:a16="http://schemas.microsoft.com/office/drawing/2014/main" id="{0600BF8C-13FD-4C41-8C53-583A686E3E12}"/>
              </a:ext>
            </a:extLst>
          </p:cNvPr>
          <p:cNvGrpSpPr>
            <a:grpSpLocks/>
          </p:cNvGrpSpPr>
          <p:nvPr/>
        </p:nvGrpSpPr>
        <p:grpSpPr bwMode="auto">
          <a:xfrm>
            <a:off x="4446465" y="3894704"/>
            <a:ext cx="3996238" cy="2805994"/>
            <a:chOff x="2496" y="2304"/>
            <a:chExt cx="2208" cy="1609"/>
          </a:xfrm>
        </p:grpSpPr>
        <p:pic>
          <p:nvPicPr>
            <p:cNvPr id="18" name="Picture 16" descr="Intel486dx">
              <a:extLst>
                <a:ext uri="{FF2B5EF4-FFF2-40B4-BE49-F238E27FC236}">
                  <a16:creationId xmlns:a16="http://schemas.microsoft.com/office/drawing/2014/main" id="{6C9BD24E-DF2A-C448-B91E-F43385D437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6" y="2304"/>
              <a:ext cx="2208" cy="13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Rectangle 17">
              <a:extLst>
                <a:ext uri="{FF2B5EF4-FFF2-40B4-BE49-F238E27FC236}">
                  <a16:creationId xmlns:a16="http://schemas.microsoft.com/office/drawing/2014/main" id="{8F227510-20E8-DB4A-A7DD-8C527BAA5AFD}"/>
                </a:ext>
              </a:extLst>
            </p:cNvPr>
            <p:cNvSpPr>
              <a:spLocks noChangeArrowheads="1"/>
            </p:cNvSpPr>
            <p:nvPr/>
          </p:nvSpPr>
          <p:spPr bwMode="auto">
            <a:xfrm>
              <a:off x="3243" y="3696"/>
              <a:ext cx="678" cy="217"/>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8486</a:t>
              </a:r>
            </a:p>
          </p:txBody>
        </p:sp>
      </p:grpSp>
    </p:spTree>
    <p:extLst>
      <p:ext uri="{BB962C8B-B14F-4D97-AF65-F5344CB8AC3E}">
        <p14:creationId xmlns:p14="http://schemas.microsoft.com/office/powerpoint/2010/main" val="3235161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01657A-0707-B542-BE0E-9967B379EC37}"/>
              </a:ext>
            </a:extLst>
          </p:cNvPr>
          <p:cNvSpPr>
            <a:spLocks noGrp="1"/>
          </p:cNvSpPr>
          <p:nvPr>
            <p:ph type="sldNum" sz="quarter" idx="12"/>
          </p:nvPr>
        </p:nvSpPr>
        <p:spPr/>
        <p:txBody>
          <a:bodyPr/>
          <a:lstStyle/>
          <a:p>
            <a:fld id="{4E77BC79-9480-1042-96E1-82B94DA0811E}" type="slidenum">
              <a:rPr lang="en-US" smtClean="0"/>
              <a:t>29</a:t>
            </a:fld>
            <a:endParaRPr lang="en-US"/>
          </a:p>
        </p:txBody>
      </p:sp>
      <p:sp>
        <p:nvSpPr>
          <p:cNvPr id="3" name="Title 2">
            <a:extLst>
              <a:ext uri="{FF2B5EF4-FFF2-40B4-BE49-F238E27FC236}">
                <a16:creationId xmlns:a16="http://schemas.microsoft.com/office/drawing/2014/main" id="{74DBCA02-E598-AE4D-8ABA-EABA7F5938B0}"/>
              </a:ext>
            </a:extLst>
          </p:cNvPr>
          <p:cNvSpPr>
            <a:spLocks noGrp="1"/>
          </p:cNvSpPr>
          <p:nvPr>
            <p:ph type="title"/>
          </p:nvPr>
        </p:nvSpPr>
        <p:spPr/>
        <p:txBody>
          <a:bodyPr/>
          <a:lstStyle/>
          <a:p>
            <a:r>
              <a:rPr lang="en-US" dirty="0"/>
              <a:t>Reusability</a:t>
            </a:r>
          </a:p>
        </p:txBody>
      </p:sp>
      <p:sp>
        <p:nvSpPr>
          <p:cNvPr id="4" name="Content Placeholder 3">
            <a:extLst>
              <a:ext uri="{FF2B5EF4-FFF2-40B4-BE49-F238E27FC236}">
                <a16:creationId xmlns:a16="http://schemas.microsoft.com/office/drawing/2014/main" id="{A02458EF-9A67-0F43-854C-2149D8C8D83F}"/>
              </a:ext>
            </a:extLst>
          </p:cNvPr>
          <p:cNvSpPr>
            <a:spLocks noGrp="1"/>
          </p:cNvSpPr>
          <p:nvPr>
            <p:ph idx="1"/>
          </p:nvPr>
        </p:nvSpPr>
        <p:spPr/>
        <p:txBody>
          <a:bodyPr/>
          <a:lstStyle/>
          <a:p>
            <a:r>
              <a:rPr lang="en-US" dirty="0"/>
              <a:t>Standard cell methodology</a:t>
            </a:r>
          </a:p>
        </p:txBody>
      </p:sp>
      <p:sp>
        <p:nvSpPr>
          <p:cNvPr id="5" name="Text Box 3">
            <a:extLst>
              <a:ext uri="{FF2B5EF4-FFF2-40B4-BE49-F238E27FC236}">
                <a16:creationId xmlns:a16="http://schemas.microsoft.com/office/drawing/2014/main" id="{5019ED3A-4DC2-3F45-A750-F5DCF48A67F7}"/>
              </a:ext>
            </a:extLst>
          </p:cNvPr>
          <p:cNvSpPr txBox="1">
            <a:spLocks noChangeArrowheads="1"/>
          </p:cNvSpPr>
          <p:nvPr/>
        </p:nvSpPr>
        <p:spPr bwMode="auto">
          <a:xfrm>
            <a:off x="4248150" y="4443295"/>
            <a:ext cx="2927350"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Narrow"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Narrow"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Narrow"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Narrow" charset="0"/>
                <a:ea typeface="ＭＳ Ｐゴシック" charset="0"/>
              </a:defRPr>
            </a:lvl9pPr>
          </a:lstStyle>
          <a:p>
            <a:pPr algn="l"/>
            <a:r>
              <a:rPr lang="en-US" sz="1800" b="0" dirty="0">
                <a:solidFill>
                  <a:srgbClr val="000082"/>
                </a:solidFill>
                <a:latin typeface="Arial" charset="0"/>
              </a:rPr>
              <a:t>3-input NAND cell</a:t>
            </a:r>
          </a:p>
          <a:p>
            <a:pPr algn="l"/>
            <a:r>
              <a:rPr lang="en-US" sz="1800" b="0" dirty="0">
                <a:solidFill>
                  <a:srgbClr val="000082"/>
                </a:solidFill>
                <a:latin typeface="Arial" charset="0"/>
              </a:rPr>
              <a:t>(from ST Microelectronics):</a:t>
            </a:r>
          </a:p>
          <a:p>
            <a:pPr algn="l"/>
            <a:r>
              <a:rPr lang="en-US" sz="1800" b="0" dirty="0">
                <a:solidFill>
                  <a:srgbClr val="000082"/>
                </a:solidFill>
                <a:latin typeface="Arial" charset="0"/>
              </a:rPr>
              <a:t>C = Load capacitance</a:t>
            </a:r>
          </a:p>
          <a:p>
            <a:pPr algn="l"/>
            <a:r>
              <a:rPr lang="en-US" sz="1800" b="0" dirty="0">
                <a:solidFill>
                  <a:srgbClr val="000082"/>
                </a:solidFill>
                <a:latin typeface="Arial" charset="0"/>
              </a:rPr>
              <a:t>T = input rise/fall time</a:t>
            </a:r>
          </a:p>
        </p:txBody>
      </p:sp>
      <p:pic>
        <p:nvPicPr>
          <p:cNvPr id="6" name="Picture 4" descr="nd3ll">
            <a:extLst>
              <a:ext uri="{FF2B5EF4-FFF2-40B4-BE49-F238E27FC236}">
                <a16:creationId xmlns:a16="http://schemas.microsoft.com/office/drawing/2014/main" id="{E7B8422F-AC8E-A54D-952E-FC0C5B025D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811" y="1990241"/>
            <a:ext cx="2539375" cy="4411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5">
            <a:extLst>
              <a:ext uri="{FF2B5EF4-FFF2-40B4-BE49-F238E27FC236}">
                <a16:creationId xmlns:a16="http://schemas.microsoft.com/office/drawing/2014/main" id="{22BA6B00-C1B7-E941-A93D-97538E099F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624" t="23438" r="3751" b="20313"/>
          <a:stretch>
            <a:fillRect/>
          </a:stretch>
        </p:blipFill>
        <p:spPr bwMode="auto">
          <a:xfrm>
            <a:off x="4248150" y="1904649"/>
            <a:ext cx="4267200" cy="211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2997425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5"/>
          <p:cNvSpPr>
            <a:spLocks noGrp="1"/>
          </p:cNvSpPr>
          <p:nvPr>
            <p:ph type="sldNum" sz="quarter" idx="12"/>
          </p:nvPr>
        </p:nvSpPr>
        <p:spPr>
          <a:noFill/>
        </p:spPr>
        <p:txBody>
          <a:bodyPr/>
          <a:lstStyle/>
          <a:p>
            <a:fld id="{A8455D9E-1031-4BDD-85C8-B1A4E9209B28}" type="slidenum">
              <a:rPr lang="en-US" altLang="zh-TW" smtClean="0"/>
              <a:pPr/>
              <a:t>3</a:t>
            </a:fld>
            <a:endParaRPr lang="en-US" altLang="zh-TW"/>
          </a:p>
        </p:txBody>
      </p:sp>
      <p:sp>
        <p:nvSpPr>
          <p:cNvPr id="2" name="Content Placeholder 1">
            <a:extLst>
              <a:ext uri="{FF2B5EF4-FFF2-40B4-BE49-F238E27FC236}">
                <a16:creationId xmlns:a16="http://schemas.microsoft.com/office/drawing/2014/main" id="{F256B4D2-ACB1-624D-AC17-D67B52222656}"/>
              </a:ext>
            </a:extLst>
          </p:cNvPr>
          <p:cNvSpPr>
            <a:spLocks noGrp="1"/>
          </p:cNvSpPr>
          <p:nvPr>
            <p:ph idx="1"/>
          </p:nvPr>
        </p:nvSpPr>
        <p:spPr>
          <a:xfrm>
            <a:off x="457200" y="1749078"/>
            <a:ext cx="8229600" cy="3037668"/>
          </a:xfrm>
        </p:spPr>
        <p:txBody>
          <a:bodyPr>
            <a:normAutofit/>
          </a:bodyPr>
          <a:lstStyle/>
          <a:p>
            <a:pPr marL="0" indent="0">
              <a:buNone/>
            </a:pPr>
            <a:r>
              <a:rPr lang="en-US" sz="4800" b="1" i="1" strike="sngStrike" dirty="0"/>
              <a:t>Advanced</a:t>
            </a:r>
            <a:r>
              <a:rPr lang="en-US" sz="4800" b="1" i="1" dirty="0"/>
              <a:t> Applied Programming for Computer Design Problems</a:t>
            </a:r>
          </a:p>
        </p:txBody>
      </p:sp>
    </p:spTree>
    <p:extLst>
      <p:ext uri="{BB962C8B-B14F-4D97-AF65-F5344CB8AC3E}">
        <p14:creationId xmlns:p14="http://schemas.microsoft.com/office/powerpoint/2010/main" val="3567192647"/>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AFF2E4-C355-9C49-B28E-72CE33F5C55C}"/>
              </a:ext>
            </a:extLst>
          </p:cNvPr>
          <p:cNvSpPr>
            <a:spLocks noGrp="1"/>
          </p:cNvSpPr>
          <p:nvPr>
            <p:ph type="sldNum" sz="quarter" idx="12"/>
          </p:nvPr>
        </p:nvSpPr>
        <p:spPr/>
        <p:txBody>
          <a:bodyPr/>
          <a:lstStyle/>
          <a:p>
            <a:fld id="{4E77BC79-9480-1042-96E1-82B94DA0811E}" type="slidenum">
              <a:rPr lang="en-US" smtClean="0"/>
              <a:t>30</a:t>
            </a:fld>
            <a:endParaRPr lang="en-US"/>
          </a:p>
        </p:txBody>
      </p:sp>
      <p:sp>
        <p:nvSpPr>
          <p:cNvPr id="3" name="Title 2">
            <a:extLst>
              <a:ext uri="{FF2B5EF4-FFF2-40B4-BE49-F238E27FC236}">
                <a16:creationId xmlns:a16="http://schemas.microsoft.com/office/drawing/2014/main" id="{7FEECBAA-494D-1F49-B0E1-D03CD426E284}"/>
              </a:ext>
            </a:extLst>
          </p:cNvPr>
          <p:cNvSpPr>
            <a:spLocks noGrp="1"/>
          </p:cNvSpPr>
          <p:nvPr>
            <p:ph type="title"/>
          </p:nvPr>
        </p:nvSpPr>
        <p:spPr/>
        <p:txBody>
          <a:bodyPr/>
          <a:lstStyle/>
          <a:p>
            <a:r>
              <a:rPr lang="en-US" dirty="0"/>
              <a:t>Cell-based Design</a:t>
            </a:r>
          </a:p>
        </p:txBody>
      </p:sp>
      <p:pic>
        <p:nvPicPr>
          <p:cNvPr id="5" name="Picture 7">
            <a:extLst>
              <a:ext uri="{FF2B5EF4-FFF2-40B4-BE49-F238E27FC236}">
                <a16:creationId xmlns:a16="http://schemas.microsoft.com/office/drawing/2014/main" id="{556547C6-5E9B-E545-9B77-72CC2CDE77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6562" y="1448489"/>
            <a:ext cx="8270875" cy="4700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07731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F8C98-B60F-9E41-8A1A-D01043DD4700}"/>
              </a:ext>
            </a:extLst>
          </p:cNvPr>
          <p:cNvSpPr>
            <a:spLocks noGrp="1"/>
          </p:cNvSpPr>
          <p:nvPr>
            <p:ph type="sldNum" sz="quarter" idx="12"/>
          </p:nvPr>
        </p:nvSpPr>
        <p:spPr/>
        <p:txBody>
          <a:bodyPr/>
          <a:lstStyle/>
          <a:p>
            <a:fld id="{4E77BC79-9480-1042-96E1-82B94DA0811E}" type="slidenum">
              <a:rPr lang="en-US" smtClean="0"/>
              <a:t>31</a:t>
            </a:fld>
            <a:endParaRPr lang="en-US"/>
          </a:p>
        </p:txBody>
      </p:sp>
      <p:sp>
        <p:nvSpPr>
          <p:cNvPr id="3" name="Title 2">
            <a:extLst>
              <a:ext uri="{FF2B5EF4-FFF2-40B4-BE49-F238E27FC236}">
                <a16:creationId xmlns:a16="http://schemas.microsoft.com/office/drawing/2014/main" id="{38EBADBD-536F-484A-8B26-B4FE17E3C6E5}"/>
              </a:ext>
            </a:extLst>
          </p:cNvPr>
          <p:cNvSpPr>
            <a:spLocks noGrp="1"/>
          </p:cNvSpPr>
          <p:nvPr>
            <p:ph type="title"/>
          </p:nvPr>
        </p:nvSpPr>
        <p:spPr/>
        <p:txBody>
          <a:bodyPr/>
          <a:lstStyle/>
          <a:p>
            <a:r>
              <a:rPr lang="en-US" dirty="0"/>
              <a:t>The New Generation of Standard Cells</a:t>
            </a:r>
          </a:p>
        </p:txBody>
      </p:sp>
      <p:pic>
        <p:nvPicPr>
          <p:cNvPr id="5" name="Picture 3" descr="Fig8_8bcolor">
            <a:extLst>
              <a:ext uri="{FF2B5EF4-FFF2-40B4-BE49-F238E27FC236}">
                <a16:creationId xmlns:a16="http://schemas.microsoft.com/office/drawing/2014/main" id="{78E7E0D7-E06F-A843-A7A9-E7C53B4B191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09600" y="1524000"/>
            <a:ext cx="5232400" cy="4114800"/>
          </a:xfrm>
        </p:spPr>
      </p:pic>
      <p:sp>
        <p:nvSpPr>
          <p:cNvPr id="6" name="Text Box 4">
            <a:extLst>
              <a:ext uri="{FF2B5EF4-FFF2-40B4-BE49-F238E27FC236}">
                <a16:creationId xmlns:a16="http://schemas.microsoft.com/office/drawing/2014/main" id="{7C1FC6E6-8F43-B649-8DCD-12B5891FDBA4}"/>
              </a:ext>
            </a:extLst>
          </p:cNvPr>
          <p:cNvSpPr txBox="1">
            <a:spLocks noChangeArrowheads="1"/>
          </p:cNvSpPr>
          <p:nvPr/>
        </p:nvSpPr>
        <p:spPr bwMode="auto">
          <a:xfrm>
            <a:off x="6172200" y="2286000"/>
            <a:ext cx="2741613" cy="118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Narrow"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Narrow"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Narrow"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Narrow" charset="0"/>
                <a:ea typeface="ＭＳ Ｐゴシック" charset="0"/>
              </a:defRPr>
            </a:lvl9pPr>
          </a:lstStyle>
          <a:p>
            <a:pPr algn="l"/>
            <a:r>
              <a:rPr lang="en-US" b="0" i="1">
                <a:solidFill>
                  <a:srgbClr val="315263"/>
                </a:solidFill>
                <a:latin typeface="Arial" charset="0"/>
              </a:rPr>
              <a:t>Cell-structure</a:t>
            </a:r>
          </a:p>
          <a:p>
            <a:pPr algn="l"/>
            <a:r>
              <a:rPr lang="en-US" b="0" i="1">
                <a:solidFill>
                  <a:srgbClr val="315263"/>
                </a:solidFill>
                <a:latin typeface="Arial" charset="0"/>
              </a:rPr>
              <a:t>hidden under</a:t>
            </a:r>
            <a:br>
              <a:rPr lang="en-US" b="0" i="1">
                <a:solidFill>
                  <a:srgbClr val="315263"/>
                </a:solidFill>
                <a:latin typeface="Arial" charset="0"/>
              </a:rPr>
            </a:br>
            <a:r>
              <a:rPr lang="en-US" b="0" i="1">
                <a:solidFill>
                  <a:srgbClr val="315263"/>
                </a:solidFill>
                <a:latin typeface="Arial" charset="0"/>
              </a:rPr>
              <a:t>interconnect layers</a:t>
            </a:r>
          </a:p>
        </p:txBody>
      </p:sp>
    </p:spTree>
    <p:extLst>
      <p:ext uri="{BB962C8B-B14F-4D97-AF65-F5344CB8AC3E}">
        <p14:creationId xmlns:p14="http://schemas.microsoft.com/office/powerpoint/2010/main" val="2132702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BA94A9-6639-C940-83CF-B767EE656E55}"/>
              </a:ext>
            </a:extLst>
          </p:cNvPr>
          <p:cNvSpPr>
            <a:spLocks noGrp="1"/>
          </p:cNvSpPr>
          <p:nvPr>
            <p:ph type="sldNum" sz="quarter" idx="12"/>
          </p:nvPr>
        </p:nvSpPr>
        <p:spPr/>
        <p:txBody>
          <a:bodyPr/>
          <a:lstStyle/>
          <a:p>
            <a:fld id="{4E77BC79-9480-1042-96E1-82B94DA0811E}" type="slidenum">
              <a:rPr lang="en-US" smtClean="0"/>
              <a:t>32</a:t>
            </a:fld>
            <a:endParaRPr lang="en-US"/>
          </a:p>
        </p:txBody>
      </p:sp>
      <p:sp>
        <p:nvSpPr>
          <p:cNvPr id="3" name="Title 2">
            <a:extLst>
              <a:ext uri="{FF2B5EF4-FFF2-40B4-BE49-F238E27FC236}">
                <a16:creationId xmlns:a16="http://schemas.microsoft.com/office/drawing/2014/main" id="{E4F30799-6036-2140-9862-4084FDF2FB1E}"/>
              </a:ext>
            </a:extLst>
          </p:cNvPr>
          <p:cNvSpPr>
            <a:spLocks noGrp="1"/>
          </p:cNvSpPr>
          <p:nvPr>
            <p:ph type="title"/>
          </p:nvPr>
        </p:nvSpPr>
        <p:spPr/>
        <p:txBody>
          <a:bodyPr/>
          <a:lstStyle/>
          <a:p>
            <a:r>
              <a:rPr lang="en-US" dirty="0"/>
              <a:t>Advantages of Standard Cells</a:t>
            </a:r>
          </a:p>
        </p:txBody>
      </p:sp>
      <p:sp>
        <p:nvSpPr>
          <p:cNvPr id="5" name="Rectangle 6">
            <a:extLst>
              <a:ext uri="{FF2B5EF4-FFF2-40B4-BE49-F238E27FC236}">
                <a16:creationId xmlns:a16="http://schemas.microsoft.com/office/drawing/2014/main" id="{B06B49FA-B02F-654E-B7DE-4989BB84ACF5}"/>
              </a:ext>
            </a:extLst>
          </p:cNvPr>
          <p:cNvSpPr>
            <a:spLocks noGrp="1" noChangeArrowheads="1"/>
          </p:cNvSpPr>
          <p:nvPr>
            <p:ph idx="1"/>
          </p:nvPr>
        </p:nvSpPr>
        <p:spPr/>
        <p:txBody>
          <a:bodyPr>
            <a:normAutofit/>
          </a:bodyPr>
          <a:lstStyle/>
          <a:p>
            <a:pPr eaLnBrk="1" hangingPunct="1"/>
            <a:r>
              <a:rPr lang="en-US" altLang="zh-TW" dirty="0"/>
              <a:t>Cells are characterized and stored in library</a:t>
            </a:r>
          </a:p>
          <a:p>
            <a:pPr lvl="1" eaLnBrk="1" hangingPunct="1"/>
            <a:r>
              <a:rPr lang="en-US" altLang="zh-TW" dirty="0"/>
              <a:t>Standard cells: FFs, AND, OR..</a:t>
            </a:r>
          </a:p>
          <a:p>
            <a:pPr lvl="1" eaLnBrk="1" hangingPunct="1"/>
            <a:r>
              <a:rPr lang="en-US" altLang="zh-TW" dirty="0"/>
              <a:t>Macro cells: Memory, PLA, ALU…</a:t>
            </a:r>
          </a:p>
          <a:p>
            <a:pPr eaLnBrk="1" hangingPunct="1"/>
            <a:r>
              <a:rPr lang="en-US" altLang="zh-TW" dirty="0"/>
              <a:t>Need update when technology advances</a:t>
            </a:r>
          </a:p>
          <a:p>
            <a:pPr eaLnBrk="1" hangingPunct="1"/>
            <a:r>
              <a:rPr lang="en-US" altLang="zh-TW" dirty="0"/>
              <a:t>Easier to develop CAD tools for optimization</a:t>
            </a:r>
          </a:p>
          <a:p>
            <a:r>
              <a:rPr lang="en-US" altLang="zh-TW" dirty="0"/>
              <a:t>Design process is simplified</a:t>
            </a:r>
          </a:p>
          <a:p>
            <a:pPr lvl="1"/>
            <a:r>
              <a:rPr lang="en-US" altLang="zh-TW" dirty="0">
                <a:solidFill>
                  <a:srgbClr val="FF0000"/>
                </a:solidFill>
              </a:rPr>
              <a:t>Manufacturing process is not simplified</a:t>
            </a:r>
          </a:p>
          <a:p>
            <a:pPr eaLnBrk="1" hangingPunct="1"/>
            <a:endParaRPr lang="en-US" altLang="zh-TW" sz="2800" dirty="0"/>
          </a:p>
        </p:txBody>
      </p:sp>
      <p:pic>
        <p:nvPicPr>
          <p:cNvPr id="4" name="Picture 3">
            <a:extLst>
              <a:ext uri="{FF2B5EF4-FFF2-40B4-BE49-F238E27FC236}">
                <a16:creationId xmlns:a16="http://schemas.microsoft.com/office/drawing/2014/main" id="{F035428A-3DC3-5646-B6BF-511CD008C32E}"/>
              </a:ext>
            </a:extLst>
          </p:cNvPr>
          <p:cNvPicPr>
            <a:picLocks noChangeAspect="1"/>
          </p:cNvPicPr>
          <p:nvPr/>
        </p:nvPicPr>
        <p:blipFill>
          <a:blip r:embed="rId3"/>
          <a:stretch>
            <a:fillRect/>
          </a:stretch>
        </p:blipFill>
        <p:spPr>
          <a:xfrm>
            <a:off x="4703239" y="4583966"/>
            <a:ext cx="2967073" cy="1973212"/>
          </a:xfrm>
          <a:prstGeom prst="rect">
            <a:avLst/>
          </a:prstGeom>
        </p:spPr>
      </p:pic>
      <p:pic>
        <p:nvPicPr>
          <p:cNvPr id="6" name="Picture 5">
            <a:extLst>
              <a:ext uri="{FF2B5EF4-FFF2-40B4-BE49-F238E27FC236}">
                <a16:creationId xmlns:a16="http://schemas.microsoft.com/office/drawing/2014/main" id="{783832EE-E385-D04F-A0F5-1AE0909C9258}"/>
              </a:ext>
            </a:extLst>
          </p:cNvPr>
          <p:cNvPicPr>
            <a:picLocks noChangeAspect="1"/>
          </p:cNvPicPr>
          <p:nvPr/>
        </p:nvPicPr>
        <p:blipFill>
          <a:blip r:embed="rId4"/>
          <a:stretch>
            <a:fillRect/>
          </a:stretch>
        </p:blipFill>
        <p:spPr>
          <a:xfrm>
            <a:off x="929376" y="4583966"/>
            <a:ext cx="3642624" cy="1488811"/>
          </a:xfrm>
          <a:prstGeom prst="rect">
            <a:avLst/>
          </a:prstGeom>
        </p:spPr>
      </p:pic>
      <p:sp>
        <p:nvSpPr>
          <p:cNvPr id="7" name="TextBox 6">
            <a:extLst>
              <a:ext uri="{FF2B5EF4-FFF2-40B4-BE49-F238E27FC236}">
                <a16:creationId xmlns:a16="http://schemas.microsoft.com/office/drawing/2014/main" id="{72F51788-ECA0-374E-BF2D-00D752568D83}"/>
              </a:ext>
            </a:extLst>
          </p:cNvPr>
          <p:cNvSpPr txBox="1"/>
          <p:nvPr/>
        </p:nvSpPr>
        <p:spPr>
          <a:xfrm>
            <a:off x="929376" y="6189950"/>
            <a:ext cx="3585853" cy="369332"/>
          </a:xfrm>
          <a:prstGeom prst="rect">
            <a:avLst/>
          </a:prstGeom>
          <a:noFill/>
        </p:spPr>
        <p:txBody>
          <a:bodyPr wrap="none" rtlCol="0">
            <a:spAutoFit/>
          </a:bodyPr>
          <a:lstStyle/>
          <a:p>
            <a:r>
              <a:rPr lang="en-US" dirty="0"/>
              <a:t>Manufacturing chips is never easy …</a:t>
            </a:r>
          </a:p>
        </p:txBody>
      </p:sp>
    </p:spTree>
    <p:extLst>
      <p:ext uri="{BB962C8B-B14F-4D97-AF65-F5344CB8AC3E}">
        <p14:creationId xmlns:p14="http://schemas.microsoft.com/office/powerpoint/2010/main" val="451468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E7C773-0262-AF46-B7F2-1C1F2434A30E}"/>
              </a:ext>
            </a:extLst>
          </p:cNvPr>
          <p:cNvSpPr>
            <a:spLocks noGrp="1"/>
          </p:cNvSpPr>
          <p:nvPr>
            <p:ph type="sldNum" sz="quarter" idx="12"/>
          </p:nvPr>
        </p:nvSpPr>
        <p:spPr/>
        <p:txBody>
          <a:bodyPr/>
          <a:lstStyle/>
          <a:p>
            <a:fld id="{4E77BC79-9480-1042-96E1-82B94DA0811E}" type="slidenum">
              <a:rPr lang="en-US" smtClean="0"/>
              <a:t>33</a:t>
            </a:fld>
            <a:endParaRPr lang="en-US"/>
          </a:p>
        </p:txBody>
      </p:sp>
      <p:sp>
        <p:nvSpPr>
          <p:cNvPr id="3" name="Title 2">
            <a:extLst>
              <a:ext uri="{FF2B5EF4-FFF2-40B4-BE49-F238E27FC236}">
                <a16:creationId xmlns:a16="http://schemas.microsoft.com/office/drawing/2014/main" id="{C41CF743-E055-7F45-B322-4D5643884354}"/>
              </a:ext>
            </a:extLst>
          </p:cNvPr>
          <p:cNvSpPr>
            <a:spLocks noGrp="1"/>
          </p:cNvSpPr>
          <p:nvPr>
            <p:ph type="title"/>
          </p:nvPr>
        </p:nvSpPr>
        <p:spPr/>
        <p:txBody>
          <a:bodyPr/>
          <a:lstStyle/>
          <a:p>
            <a:r>
              <a:rPr lang="en-US" dirty="0"/>
              <a:t>Gate Array Design Style</a:t>
            </a:r>
          </a:p>
        </p:txBody>
      </p:sp>
      <p:sp>
        <p:nvSpPr>
          <p:cNvPr id="4" name="Content Placeholder 3">
            <a:extLst>
              <a:ext uri="{FF2B5EF4-FFF2-40B4-BE49-F238E27FC236}">
                <a16:creationId xmlns:a16="http://schemas.microsoft.com/office/drawing/2014/main" id="{3BD01CE8-515F-364F-93B3-BDD9E09B2824}"/>
              </a:ext>
            </a:extLst>
          </p:cNvPr>
          <p:cNvSpPr>
            <a:spLocks noGrp="1"/>
          </p:cNvSpPr>
          <p:nvPr>
            <p:ph idx="1"/>
          </p:nvPr>
        </p:nvSpPr>
        <p:spPr/>
        <p:txBody>
          <a:bodyPr/>
          <a:lstStyle/>
          <a:p>
            <a:r>
              <a:rPr lang="en-US" dirty="0"/>
              <a:t>Arrays and sites are pre-manufactured</a:t>
            </a:r>
          </a:p>
          <a:p>
            <a:pPr lvl="1"/>
            <a:r>
              <a:rPr lang="en-US" dirty="0"/>
              <a:t>NAND/NOR gates already there</a:t>
            </a:r>
          </a:p>
          <a:p>
            <a:pPr lvl="1"/>
            <a:r>
              <a:rPr lang="en-US" dirty="0"/>
              <a:t>Just need to deal with wiring</a:t>
            </a:r>
          </a:p>
          <a:p>
            <a:pPr lvl="1"/>
            <a:r>
              <a:rPr lang="en-US" dirty="0"/>
              <a:t>Reduces production cost</a:t>
            </a:r>
          </a:p>
        </p:txBody>
      </p:sp>
      <p:pic>
        <p:nvPicPr>
          <p:cNvPr id="5" name="Picture 5">
            <a:extLst>
              <a:ext uri="{FF2B5EF4-FFF2-40B4-BE49-F238E27FC236}">
                <a16:creationId xmlns:a16="http://schemas.microsoft.com/office/drawing/2014/main" id="{EE25ED16-AD7D-8F46-A147-9A95934FBC65}"/>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a:xfrm>
            <a:off x="4377104" y="2053197"/>
            <a:ext cx="4138246" cy="4321419"/>
          </a:xfrm>
          <a:prstGeom prst="rect">
            <a:avLst/>
          </a:prstGeom>
          <a:noFill/>
        </p:spPr>
      </p:pic>
      <p:pic>
        <p:nvPicPr>
          <p:cNvPr id="6" name="Picture 5">
            <a:extLst>
              <a:ext uri="{FF2B5EF4-FFF2-40B4-BE49-F238E27FC236}">
                <a16:creationId xmlns:a16="http://schemas.microsoft.com/office/drawing/2014/main" id="{DB01D6F5-4D35-0E48-BE6E-F9DF4515B2AE}"/>
              </a:ext>
            </a:extLst>
          </p:cNvPr>
          <p:cNvPicPr>
            <a:picLocks noChangeAspect="1"/>
          </p:cNvPicPr>
          <p:nvPr/>
        </p:nvPicPr>
        <p:blipFill>
          <a:blip r:embed="rId4"/>
          <a:stretch>
            <a:fillRect/>
          </a:stretch>
        </p:blipFill>
        <p:spPr>
          <a:xfrm>
            <a:off x="300297" y="3287978"/>
            <a:ext cx="4076807" cy="3086638"/>
          </a:xfrm>
          <a:prstGeom prst="rect">
            <a:avLst/>
          </a:prstGeom>
        </p:spPr>
      </p:pic>
    </p:spTree>
    <p:extLst>
      <p:ext uri="{BB962C8B-B14F-4D97-AF65-F5344CB8AC3E}">
        <p14:creationId xmlns:p14="http://schemas.microsoft.com/office/powerpoint/2010/main" val="3662677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B013D-80CB-DE42-A91D-FBDAF3E73F0C}"/>
              </a:ext>
            </a:extLst>
          </p:cNvPr>
          <p:cNvSpPr>
            <a:spLocks noGrp="1"/>
          </p:cNvSpPr>
          <p:nvPr>
            <p:ph type="title"/>
          </p:nvPr>
        </p:nvSpPr>
        <p:spPr>
          <a:xfrm>
            <a:off x="457200" y="274639"/>
            <a:ext cx="8229600" cy="680402"/>
          </a:xfrm>
          <a:prstGeom prst="rect">
            <a:avLst/>
          </a:prstGeom>
        </p:spPr>
        <p:txBody>
          <a:bodyPr anchor="ctr">
            <a:normAutofit/>
          </a:bodyPr>
          <a:lstStyle/>
          <a:p>
            <a:pPr>
              <a:lnSpc>
                <a:spcPct val="90000"/>
              </a:lnSpc>
            </a:pPr>
            <a:r>
              <a:rPr lang="en-US"/>
              <a:t>Field Programmable Gate Array (FPGA)</a:t>
            </a:r>
          </a:p>
        </p:txBody>
      </p:sp>
      <p:sp>
        <p:nvSpPr>
          <p:cNvPr id="2" name="Slide Number Placeholder 1">
            <a:extLst>
              <a:ext uri="{FF2B5EF4-FFF2-40B4-BE49-F238E27FC236}">
                <a16:creationId xmlns:a16="http://schemas.microsoft.com/office/drawing/2014/main" id="{A5A0F998-7F03-0A45-9D0E-4A8FAB5F0CD9}"/>
              </a:ext>
            </a:extLst>
          </p:cNvPr>
          <p:cNvSpPr>
            <a:spLocks noGrp="1"/>
          </p:cNvSpPr>
          <p:nvPr>
            <p:ph type="sldNum" sz="quarter" idx="12"/>
          </p:nvPr>
        </p:nvSpPr>
        <p:spPr>
          <a:xfrm>
            <a:off x="6899555" y="6374616"/>
            <a:ext cx="2133600" cy="365125"/>
          </a:xfrm>
          <a:prstGeom prst="rect">
            <a:avLst/>
          </a:prstGeom>
          <a:ln/>
        </p:spPr>
        <p:txBody>
          <a:bodyPr anchor="ctr">
            <a:normAutofit/>
          </a:bodyPr>
          <a:lstStyle/>
          <a:p>
            <a:pPr>
              <a:spcAft>
                <a:spcPts val="600"/>
              </a:spcAft>
            </a:pPr>
            <a:fld id="{4E77BC79-9480-1042-96E1-82B94DA0811E}" type="slidenum">
              <a:rPr lang="en-US" smtClean="0"/>
              <a:pPr>
                <a:spcAft>
                  <a:spcPts val="600"/>
                </a:spcAft>
              </a:pPr>
              <a:t>34</a:t>
            </a:fld>
            <a:endParaRPr lang="en-US"/>
          </a:p>
        </p:txBody>
      </p:sp>
      <p:graphicFrame>
        <p:nvGraphicFramePr>
          <p:cNvPr id="6" name="Content Placeholder 3">
            <a:extLst>
              <a:ext uri="{FF2B5EF4-FFF2-40B4-BE49-F238E27FC236}">
                <a16:creationId xmlns:a16="http://schemas.microsoft.com/office/drawing/2014/main" id="{7176E1FD-FF4D-482C-9A7B-BD041A585159}"/>
              </a:ext>
            </a:extLst>
          </p:cNvPr>
          <p:cNvGraphicFramePr>
            <a:graphicFrameLocks noGrp="1"/>
          </p:cNvGraphicFramePr>
          <p:nvPr>
            <p:ph idx="1"/>
            <p:extLst>
              <p:ext uri="{D42A27DB-BD31-4B8C-83A1-F6EECF244321}">
                <p14:modId xmlns:p14="http://schemas.microsoft.com/office/powerpoint/2010/main" val="2751267525"/>
              </p:ext>
            </p:extLst>
          </p:nvPr>
        </p:nvGraphicFramePr>
        <p:xfrm>
          <a:off x="457200" y="1422400"/>
          <a:ext cx="8229600" cy="4703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7435141"/>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713F16-A32E-6341-B8E3-263E0E4E5398}"/>
              </a:ext>
            </a:extLst>
          </p:cNvPr>
          <p:cNvSpPr>
            <a:spLocks noGrp="1"/>
          </p:cNvSpPr>
          <p:nvPr>
            <p:ph type="sldNum" sz="quarter" idx="12"/>
          </p:nvPr>
        </p:nvSpPr>
        <p:spPr/>
        <p:txBody>
          <a:bodyPr/>
          <a:lstStyle/>
          <a:p>
            <a:fld id="{4E77BC79-9480-1042-96E1-82B94DA0811E}" type="slidenum">
              <a:rPr lang="en-US" smtClean="0"/>
              <a:t>35</a:t>
            </a:fld>
            <a:endParaRPr lang="en-US"/>
          </a:p>
        </p:txBody>
      </p:sp>
      <p:sp>
        <p:nvSpPr>
          <p:cNvPr id="3" name="Title 2">
            <a:extLst>
              <a:ext uri="{FF2B5EF4-FFF2-40B4-BE49-F238E27FC236}">
                <a16:creationId xmlns:a16="http://schemas.microsoft.com/office/drawing/2014/main" id="{EDD68812-D7CC-8A4E-8EAC-7A8981E55EB6}"/>
              </a:ext>
            </a:extLst>
          </p:cNvPr>
          <p:cNvSpPr>
            <a:spLocks noGrp="1"/>
          </p:cNvSpPr>
          <p:nvPr>
            <p:ph type="title"/>
          </p:nvPr>
        </p:nvSpPr>
        <p:spPr/>
        <p:txBody>
          <a:bodyPr/>
          <a:lstStyle/>
          <a:p>
            <a:r>
              <a:rPr lang="en-US" dirty="0"/>
              <a:t>Comparison of Design Styles</a:t>
            </a:r>
          </a:p>
        </p:txBody>
      </p:sp>
      <p:graphicFrame>
        <p:nvGraphicFramePr>
          <p:cNvPr id="5" name="Object 5">
            <a:extLst>
              <a:ext uri="{FF2B5EF4-FFF2-40B4-BE49-F238E27FC236}">
                <a16:creationId xmlns:a16="http://schemas.microsoft.com/office/drawing/2014/main" id="{8536B582-7221-2246-B9B4-5734988ED655}"/>
              </a:ext>
            </a:extLst>
          </p:cNvPr>
          <p:cNvGraphicFramePr>
            <a:graphicFrameLocks noGrp="1" noChangeAspect="1"/>
          </p:cNvGraphicFramePr>
          <p:nvPr>
            <p:ph idx="1"/>
          </p:nvPr>
        </p:nvGraphicFramePr>
        <p:xfrm>
          <a:off x="509954" y="1900605"/>
          <a:ext cx="7935058" cy="4264269"/>
        </p:xfrm>
        <a:graphic>
          <a:graphicData uri="http://schemas.openxmlformats.org/presentationml/2006/ole">
            <mc:AlternateContent xmlns:mc="http://schemas.openxmlformats.org/markup-compatibility/2006">
              <mc:Choice xmlns:v="urn:schemas-microsoft-com:vml" Requires="v">
                <p:oleObj spid="_x0000_s7402" name="文件" r:id="rId4" imgW="8856062" imgH="4759712" progId="Word.Document.8">
                  <p:embed/>
                </p:oleObj>
              </mc:Choice>
              <mc:Fallback>
                <p:oleObj name="文件" r:id="rId4" imgW="8856062" imgH="4759712" progId="Word.Document.8">
                  <p:embed/>
                  <p:pic>
                    <p:nvPicPr>
                      <p:cNvPr id="5" name="Object 5">
                        <a:extLst>
                          <a:ext uri="{FF2B5EF4-FFF2-40B4-BE49-F238E27FC236}">
                            <a16:creationId xmlns:a16="http://schemas.microsoft.com/office/drawing/2014/main" id="{8536B582-7221-2246-B9B4-5734988ED6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954" y="1900605"/>
                        <a:ext cx="7935058" cy="4264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34200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5"/>
          <p:cNvSpPr>
            <a:spLocks noGrp="1"/>
          </p:cNvSpPr>
          <p:nvPr>
            <p:ph type="sldNum" sz="quarter" idx="12"/>
          </p:nvPr>
        </p:nvSpPr>
        <p:spPr>
          <a:noFill/>
        </p:spPr>
        <p:txBody>
          <a:bodyPr/>
          <a:lstStyle/>
          <a:p>
            <a:fld id="{A8455D9E-1031-4BDD-85C8-B1A4E9209B28}" type="slidenum">
              <a:rPr lang="en-US" altLang="zh-TW" smtClean="0"/>
              <a:pPr/>
              <a:t>36</a:t>
            </a:fld>
            <a:endParaRPr lang="en-US" altLang="zh-TW"/>
          </a:p>
        </p:txBody>
      </p:sp>
      <p:sp>
        <p:nvSpPr>
          <p:cNvPr id="2" name="Content Placeholder 1">
            <a:extLst>
              <a:ext uri="{FF2B5EF4-FFF2-40B4-BE49-F238E27FC236}">
                <a16:creationId xmlns:a16="http://schemas.microsoft.com/office/drawing/2014/main" id="{F256B4D2-ACB1-624D-AC17-D67B52222656}"/>
              </a:ext>
            </a:extLst>
          </p:cNvPr>
          <p:cNvSpPr>
            <a:spLocks noGrp="1"/>
          </p:cNvSpPr>
          <p:nvPr>
            <p:ph idx="1"/>
          </p:nvPr>
        </p:nvSpPr>
        <p:spPr>
          <a:xfrm>
            <a:off x="457200" y="2262830"/>
            <a:ext cx="8229600" cy="3037668"/>
          </a:xfrm>
        </p:spPr>
        <p:txBody>
          <a:bodyPr>
            <a:normAutofit/>
          </a:bodyPr>
          <a:lstStyle/>
          <a:p>
            <a:pPr marL="0" indent="0">
              <a:buNone/>
            </a:pPr>
            <a:r>
              <a:rPr lang="en-US" sz="3200" b="1" i="1" dirty="0"/>
              <a:t>Standard cell methodology enables reusability, modularity, and facilitate the process of </a:t>
            </a:r>
            <a:r>
              <a:rPr lang="en-US" sz="3200" b="1" i="1" dirty="0">
                <a:solidFill>
                  <a:srgbClr val="FF0000"/>
                </a:solidFill>
              </a:rPr>
              <a:t>computer-aided design (CAD)</a:t>
            </a:r>
            <a:r>
              <a:rPr lang="en-US" sz="3200" b="1" i="1" dirty="0"/>
              <a:t> or </a:t>
            </a:r>
            <a:r>
              <a:rPr lang="en-US" sz="3200" b="1" i="1" dirty="0">
                <a:solidFill>
                  <a:srgbClr val="FF0000"/>
                </a:solidFill>
              </a:rPr>
              <a:t>electronic design automation (EDA)</a:t>
            </a:r>
          </a:p>
        </p:txBody>
      </p:sp>
    </p:spTree>
    <p:extLst>
      <p:ext uri="{BB962C8B-B14F-4D97-AF65-F5344CB8AC3E}">
        <p14:creationId xmlns:p14="http://schemas.microsoft.com/office/powerpoint/2010/main" val="1176127302"/>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CCF946-8CE7-194B-ACFF-6F02FC4D7492}"/>
              </a:ext>
            </a:extLst>
          </p:cNvPr>
          <p:cNvSpPr>
            <a:spLocks noGrp="1"/>
          </p:cNvSpPr>
          <p:nvPr>
            <p:ph type="sldNum" sz="quarter" idx="12"/>
          </p:nvPr>
        </p:nvSpPr>
        <p:spPr/>
        <p:txBody>
          <a:bodyPr/>
          <a:lstStyle/>
          <a:p>
            <a:fld id="{4E77BC79-9480-1042-96E1-82B94DA0811E}" type="slidenum">
              <a:rPr lang="en-US" smtClean="0"/>
              <a:t>37</a:t>
            </a:fld>
            <a:endParaRPr lang="en-US"/>
          </a:p>
        </p:txBody>
      </p:sp>
      <p:sp>
        <p:nvSpPr>
          <p:cNvPr id="3" name="Title 2">
            <a:extLst>
              <a:ext uri="{FF2B5EF4-FFF2-40B4-BE49-F238E27FC236}">
                <a16:creationId xmlns:a16="http://schemas.microsoft.com/office/drawing/2014/main" id="{5E15FD13-3A9B-E040-A949-0F1E47E57CC5}"/>
              </a:ext>
            </a:extLst>
          </p:cNvPr>
          <p:cNvSpPr>
            <a:spLocks noGrp="1"/>
          </p:cNvSpPr>
          <p:nvPr>
            <p:ph type="title"/>
          </p:nvPr>
        </p:nvSpPr>
        <p:spPr/>
        <p:txBody>
          <a:bodyPr>
            <a:normAutofit fontScale="90000"/>
          </a:bodyPr>
          <a:lstStyle/>
          <a:p>
            <a:r>
              <a:rPr lang="en-US" dirty="0"/>
              <a:t>Standard-cell Design Automation Flow (I)</a:t>
            </a:r>
          </a:p>
        </p:txBody>
      </p:sp>
      <p:grpSp>
        <p:nvGrpSpPr>
          <p:cNvPr id="36" name="Group 35">
            <a:extLst>
              <a:ext uri="{FF2B5EF4-FFF2-40B4-BE49-F238E27FC236}">
                <a16:creationId xmlns:a16="http://schemas.microsoft.com/office/drawing/2014/main" id="{0218C292-58D6-8C43-A90D-7AA10EDF2589}"/>
              </a:ext>
            </a:extLst>
          </p:cNvPr>
          <p:cNvGrpSpPr/>
          <p:nvPr/>
        </p:nvGrpSpPr>
        <p:grpSpPr>
          <a:xfrm>
            <a:off x="628650" y="1708777"/>
            <a:ext cx="7886700" cy="4403993"/>
            <a:chOff x="193675" y="1412875"/>
            <a:chExt cx="9712325" cy="5060196"/>
          </a:xfrm>
        </p:grpSpPr>
        <p:pic>
          <p:nvPicPr>
            <p:cNvPr id="5" name="Picture 35">
              <a:extLst>
                <a:ext uri="{FF2B5EF4-FFF2-40B4-BE49-F238E27FC236}">
                  <a16:creationId xmlns:a16="http://schemas.microsoft.com/office/drawing/2014/main" id="{C84C2E42-5154-2A47-A2F2-5021F342BA61}"/>
                </a:ext>
              </a:extLst>
            </p:cNvPr>
            <p:cNvPicPr>
              <a:picLocks noChangeAspect="1" noChangeArrowheads="1"/>
            </p:cNvPicPr>
            <p:nvPr/>
          </p:nvPicPr>
          <p:blipFill>
            <a:blip r:embed="rId3" cstate="print"/>
            <a:srcRect/>
            <a:stretch>
              <a:fillRect/>
            </a:stretch>
          </p:blipFill>
          <p:spPr>
            <a:xfrm>
              <a:off x="193675" y="3646488"/>
              <a:ext cx="1619250" cy="1584325"/>
            </a:xfrm>
            <a:prstGeom prst="rect">
              <a:avLst/>
            </a:prstGeom>
            <a:noFill/>
          </p:spPr>
        </p:pic>
        <p:pic>
          <p:nvPicPr>
            <p:cNvPr id="6" name="Picture 37">
              <a:extLst>
                <a:ext uri="{FF2B5EF4-FFF2-40B4-BE49-F238E27FC236}">
                  <a16:creationId xmlns:a16="http://schemas.microsoft.com/office/drawing/2014/main" id="{29B2165F-1BB5-1742-840A-B3839AC2F25B}"/>
                </a:ext>
              </a:extLst>
            </p:cNvP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a:xfrm>
              <a:off x="7527925" y="3500438"/>
              <a:ext cx="1854200" cy="2447925"/>
            </a:xfrm>
            <a:prstGeom prst="rect">
              <a:avLst/>
            </a:prstGeom>
            <a:noFill/>
          </p:spPr>
        </p:pic>
        <p:sp>
          <p:nvSpPr>
            <p:cNvPr id="7" name="Rectangle 5">
              <a:extLst>
                <a:ext uri="{FF2B5EF4-FFF2-40B4-BE49-F238E27FC236}">
                  <a16:creationId xmlns:a16="http://schemas.microsoft.com/office/drawing/2014/main" id="{4EA92F32-37DB-E74E-909C-224AC14EB2D7}"/>
                </a:ext>
              </a:extLst>
            </p:cNvPr>
            <p:cNvSpPr>
              <a:spLocks noChangeArrowheads="1"/>
            </p:cNvSpPr>
            <p:nvPr/>
          </p:nvSpPr>
          <p:spPr bwMode="blackWhite">
            <a:xfrm>
              <a:off x="193675" y="2349500"/>
              <a:ext cx="1484313" cy="935038"/>
            </a:xfrm>
            <a:prstGeom prst="rect">
              <a:avLst/>
            </a:prstGeom>
            <a:solidFill>
              <a:srgbClr val="99CCFF"/>
            </a:solidFill>
            <a:ln w="12700">
              <a:solidFill>
                <a:schemeClr val="tx1"/>
              </a:solidFill>
              <a:miter lim="800000"/>
              <a:headEnd/>
              <a:tailEnd/>
            </a:ln>
          </p:spPr>
          <p:txBody>
            <a:bodyPr wrap="none" anchor="ctr"/>
            <a:lstStyle/>
            <a:p>
              <a:pPr algn="ctr"/>
              <a:r>
                <a:rPr lang="en-US" altLang="zh-TW">
                  <a:latin typeface="Tahoma" pitchFamily="34" charset="0"/>
                </a:rPr>
                <a:t>System</a:t>
              </a:r>
            </a:p>
            <a:p>
              <a:pPr algn="ctr"/>
              <a:r>
                <a:rPr lang="en-US" altLang="zh-TW">
                  <a:latin typeface="Tahoma" pitchFamily="34" charset="0"/>
                </a:rPr>
                <a:t>Specification</a:t>
              </a:r>
            </a:p>
          </p:txBody>
        </p:sp>
        <p:sp>
          <p:nvSpPr>
            <p:cNvPr id="8" name="Rectangle 7">
              <a:extLst>
                <a:ext uri="{FF2B5EF4-FFF2-40B4-BE49-F238E27FC236}">
                  <a16:creationId xmlns:a16="http://schemas.microsoft.com/office/drawing/2014/main" id="{D890AACE-0C68-1E4C-A218-DE30CD1DFBE6}"/>
                </a:ext>
              </a:extLst>
            </p:cNvPr>
            <p:cNvSpPr>
              <a:spLocks noChangeArrowheads="1"/>
            </p:cNvSpPr>
            <p:nvPr/>
          </p:nvSpPr>
          <p:spPr bwMode="blackWhite">
            <a:xfrm>
              <a:off x="2455862" y="2349500"/>
              <a:ext cx="1949446" cy="936625"/>
            </a:xfrm>
            <a:prstGeom prst="rect">
              <a:avLst/>
            </a:prstGeom>
            <a:solidFill>
              <a:srgbClr val="FFCC99"/>
            </a:solidFill>
            <a:ln w="12700">
              <a:solidFill>
                <a:schemeClr val="tx1"/>
              </a:solidFill>
              <a:miter lim="800000"/>
              <a:headEnd/>
              <a:tailEnd/>
            </a:ln>
          </p:spPr>
          <p:txBody>
            <a:bodyPr wrap="none" anchor="ctr"/>
            <a:lstStyle/>
            <a:p>
              <a:pPr algn="ctr"/>
              <a:r>
                <a:rPr lang="en-US" altLang="zh-TW" dirty="0">
                  <a:latin typeface="Tahoma" pitchFamily="34" charset="0"/>
                </a:rPr>
                <a:t>Functional /</a:t>
              </a:r>
            </a:p>
            <a:p>
              <a:pPr algn="ctr"/>
              <a:r>
                <a:rPr lang="en-US" altLang="zh-TW" dirty="0">
                  <a:latin typeface="Tahoma" pitchFamily="34" charset="0"/>
                </a:rPr>
                <a:t>Architecture</a:t>
              </a:r>
            </a:p>
            <a:p>
              <a:pPr algn="ctr"/>
              <a:r>
                <a:rPr lang="en-US" altLang="zh-TW" dirty="0">
                  <a:latin typeface="Tahoma" pitchFamily="34" charset="0"/>
                </a:rPr>
                <a:t>Design</a:t>
              </a:r>
            </a:p>
          </p:txBody>
        </p:sp>
        <p:sp>
          <p:nvSpPr>
            <p:cNvPr id="9" name="Rectangle 10">
              <a:extLst>
                <a:ext uri="{FF2B5EF4-FFF2-40B4-BE49-F238E27FC236}">
                  <a16:creationId xmlns:a16="http://schemas.microsoft.com/office/drawing/2014/main" id="{30E20322-5AF0-A84A-AC5D-CC493B432504}"/>
                </a:ext>
              </a:extLst>
            </p:cNvPr>
            <p:cNvSpPr>
              <a:spLocks noChangeArrowheads="1"/>
            </p:cNvSpPr>
            <p:nvPr/>
          </p:nvSpPr>
          <p:spPr bwMode="blackWhite">
            <a:xfrm>
              <a:off x="4949819" y="2349500"/>
              <a:ext cx="1949436" cy="936625"/>
            </a:xfrm>
            <a:prstGeom prst="rect">
              <a:avLst/>
            </a:prstGeom>
            <a:solidFill>
              <a:srgbClr val="FFCCFF"/>
            </a:solidFill>
            <a:ln w="12700">
              <a:solidFill>
                <a:schemeClr val="tx1"/>
              </a:solidFill>
              <a:miter lim="800000"/>
              <a:headEnd/>
              <a:tailEnd/>
            </a:ln>
          </p:spPr>
          <p:txBody>
            <a:bodyPr wrap="none" anchor="ctr"/>
            <a:lstStyle/>
            <a:p>
              <a:pPr algn="ctr"/>
              <a:r>
                <a:rPr lang="en-US" altLang="zh-TW" b="1" dirty="0">
                  <a:solidFill>
                    <a:srgbClr val="FF0000"/>
                  </a:solidFill>
                  <a:latin typeface="Tahoma" pitchFamily="34" charset="0"/>
                </a:rPr>
                <a:t>RTL &amp; Logic</a:t>
              </a:r>
            </a:p>
            <a:p>
              <a:pPr algn="ctr"/>
              <a:r>
                <a:rPr lang="en-US" altLang="zh-TW" b="1" dirty="0">
                  <a:solidFill>
                    <a:srgbClr val="FF0000"/>
                  </a:solidFill>
                  <a:latin typeface="Tahoma" pitchFamily="34" charset="0"/>
                </a:rPr>
                <a:t>Synthesis</a:t>
              </a:r>
            </a:p>
          </p:txBody>
        </p:sp>
        <p:sp>
          <p:nvSpPr>
            <p:cNvPr id="10" name="Rectangle 11">
              <a:extLst>
                <a:ext uri="{FF2B5EF4-FFF2-40B4-BE49-F238E27FC236}">
                  <a16:creationId xmlns:a16="http://schemas.microsoft.com/office/drawing/2014/main" id="{12FC1FFF-C754-2B44-9510-5F5552AC6038}"/>
                </a:ext>
              </a:extLst>
            </p:cNvPr>
            <p:cNvSpPr>
              <a:spLocks noChangeArrowheads="1"/>
            </p:cNvSpPr>
            <p:nvPr/>
          </p:nvSpPr>
          <p:spPr bwMode="blackWhite">
            <a:xfrm>
              <a:off x="7683500" y="2349500"/>
              <a:ext cx="1484313" cy="936625"/>
            </a:xfrm>
            <a:prstGeom prst="rect">
              <a:avLst/>
            </a:prstGeom>
            <a:solidFill>
              <a:srgbClr val="CCECFF"/>
            </a:solidFill>
            <a:ln w="12700">
              <a:solidFill>
                <a:schemeClr val="tx1"/>
              </a:solidFill>
              <a:miter lim="800000"/>
              <a:headEnd/>
              <a:tailEnd/>
            </a:ln>
          </p:spPr>
          <p:txBody>
            <a:bodyPr wrap="none" anchor="ctr"/>
            <a:lstStyle/>
            <a:p>
              <a:pPr algn="ctr"/>
              <a:r>
                <a:rPr lang="en-US" altLang="zh-TW">
                  <a:latin typeface="Tahoma" pitchFamily="34" charset="0"/>
                </a:rPr>
                <a:t>Circuit</a:t>
              </a:r>
            </a:p>
            <a:p>
              <a:pPr algn="ctr"/>
              <a:r>
                <a:rPr lang="en-US" altLang="zh-TW">
                  <a:latin typeface="Tahoma" pitchFamily="34" charset="0"/>
                </a:rPr>
                <a:t>Design</a:t>
              </a:r>
            </a:p>
          </p:txBody>
        </p:sp>
        <p:sp>
          <p:nvSpPr>
            <p:cNvPr id="11" name="Line 12">
              <a:extLst>
                <a:ext uri="{FF2B5EF4-FFF2-40B4-BE49-F238E27FC236}">
                  <a16:creationId xmlns:a16="http://schemas.microsoft.com/office/drawing/2014/main" id="{8E76C24B-9EB8-D043-8A68-68B3610D0B0E}"/>
                </a:ext>
              </a:extLst>
            </p:cNvPr>
            <p:cNvSpPr>
              <a:spLocks noChangeShapeType="1"/>
            </p:cNvSpPr>
            <p:nvPr/>
          </p:nvSpPr>
          <p:spPr bwMode="auto">
            <a:xfrm>
              <a:off x="1676400" y="2781301"/>
              <a:ext cx="779463" cy="0"/>
            </a:xfrm>
            <a:prstGeom prst="line">
              <a:avLst/>
            </a:prstGeom>
            <a:noFill/>
            <a:ln w="12700">
              <a:solidFill>
                <a:schemeClr val="tx1"/>
              </a:solidFill>
              <a:round/>
              <a:headEnd/>
              <a:tailEnd type="triangle" w="lg" len="lg"/>
            </a:ln>
          </p:spPr>
          <p:txBody>
            <a:bodyPr/>
            <a:lstStyle/>
            <a:p>
              <a:endParaRPr lang="zh-TW" altLang="en-US"/>
            </a:p>
          </p:txBody>
        </p:sp>
        <p:sp>
          <p:nvSpPr>
            <p:cNvPr id="12" name="Line 16">
              <a:extLst>
                <a:ext uri="{FF2B5EF4-FFF2-40B4-BE49-F238E27FC236}">
                  <a16:creationId xmlns:a16="http://schemas.microsoft.com/office/drawing/2014/main" id="{ED05F552-1FBA-F443-9710-C2C78D67A1BE}"/>
                </a:ext>
              </a:extLst>
            </p:cNvPr>
            <p:cNvSpPr>
              <a:spLocks noChangeShapeType="1"/>
            </p:cNvSpPr>
            <p:nvPr/>
          </p:nvSpPr>
          <p:spPr bwMode="auto">
            <a:xfrm>
              <a:off x="4405308" y="2781301"/>
              <a:ext cx="544511" cy="0"/>
            </a:xfrm>
            <a:prstGeom prst="line">
              <a:avLst/>
            </a:prstGeom>
            <a:noFill/>
            <a:ln w="12700">
              <a:solidFill>
                <a:schemeClr val="tx1"/>
              </a:solidFill>
              <a:round/>
              <a:headEnd/>
              <a:tailEnd type="triangle" w="lg" len="lg"/>
            </a:ln>
          </p:spPr>
          <p:txBody>
            <a:bodyPr/>
            <a:lstStyle/>
            <a:p>
              <a:endParaRPr lang="zh-TW" altLang="en-US"/>
            </a:p>
          </p:txBody>
        </p:sp>
        <p:sp>
          <p:nvSpPr>
            <p:cNvPr id="13" name="Line 17">
              <a:extLst>
                <a:ext uri="{FF2B5EF4-FFF2-40B4-BE49-F238E27FC236}">
                  <a16:creationId xmlns:a16="http://schemas.microsoft.com/office/drawing/2014/main" id="{61D7F9E1-158F-7D41-9ABF-12A65DB25796}"/>
                </a:ext>
              </a:extLst>
            </p:cNvPr>
            <p:cNvSpPr>
              <a:spLocks noChangeShapeType="1"/>
            </p:cNvSpPr>
            <p:nvPr/>
          </p:nvSpPr>
          <p:spPr bwMode="auto">
            <a:xfrm>
              <a:off x="6899255" y="2781301"/>
              <a:ext cx="784244" cy="0"/>
            </a:xfrm>
            <a:prstGeom prst="line">
              <a:avLst/>
            </a:prstGeom>
            <a:noFill/>
            <a:ln w="12700">
              <a:solidFill>
                <a:schemeClr val="tx1"/>
              </a:solidFill>
              <a:round/>
              <a:headEnd/>
              <a:tailEnd type="triangle" w="lg" len="lg"/>
            </a:ln>
          </p:spPr>
          <p:txBody>
            <a:bodyPr/>
            <a:lstStyle/>
            <a:p>
              <a:endParaRPr lang="zh-TW" altLang="en-US"/>
            </a:p>
          </p:txBody>
        </p:sp>
        <p:sp>
          <p:nvSpPr>
            <p:cNvPr id="14" name="Line 18">
              <a:extLst>
                <a:ext uri="{FF2B5EF4-FFF2-40B4-BE49-F238E27FC236}">
                  <a16:creationId xmlns:a16="http://schemas.microsoft.com/office/drawing/2014/main" id="{9B1BCE59-C3C6-6B47-953B-9A62FD0EF373}"/>
                </a:ext>
              </a:extLst>
            </p:cNvPr>
            <p:cNvSpPr>
              <a:spLocks noChangeShapeType="1"/>
            </p:cNvSpPr>
            <p:nvPr/>
          </p:nvSpPr>
          <p:spPr bwMode="auto">
            <a:xfrm>
              <a:off x="9164638" y="2781300"/>
              <a:ext cx="547687" cy="0"/>
            </a:xfrm>
            <a:prstGeom prst="line">
              <a:avLst/>
            </a:prstGeom>
            <a:noFill/>
            <a:ln w="12700">
              <a:solidFill>
                <a:schemeClr val="tx1"/>
              </a:solidFill>
              <a:round/>
              <a:headEnd/>
              <a:tailEnd type="triangle" w="lg" len="lg"/>
            </a:ln>
          </p:spPr>
          <p:txBody>
            <a:bodyPr/>
            <a:lstStyle/>
            <a:p>
              <a:endParaRPr lang="zh-TW" altLang="en-US"/>
            </a:p>
          </p:txBody>
        </p:sp>
        <p:sp>
          <p:nvSpPr>
            <p:cNvPr id="15" name="Line 19">
              <a:extLst>
                <a:ext uri="{FF2B5EF4-FFF2-40B4-BE49-F238E27FC236}">
                  <a16:creationId xmlns:a16="http://schemas.microsoft.com/office/drawing/2014/main" id="{11AF4522-1641-2448-9566-D813B182BC89}"/>
                </a:ext>
              </a:extLst>
            </p:cNvPr>
            <p:cNvSpPr>
              <a:spLocks noChangeShapeType="1"/>
            </p:cNvSpPr>
            <p:nvPr/>
          </p:nvSpPr>
          <p:spPr bwMode="auto">
            <a:xfrm flipV="1">
              <a:off x="3159125" y="2060575"/>
              <a:ext cx="0" cy="288925"/>
            </a:xfrm>
            <a:prstGeom prst="line">
              <a:avLst/>
            </a:prstGeom>
            <a:noFill/>
            <a:ln w="12700">
              <a:solidFill>
                <a:schemeClr val="tx1"/>
              </a:solidFill>
              <a:round/>
              <a:headEnd/>
              <a:tailEnd/>
            </a:ln>
          </p:spPr>
          <p:txBody>
            <a:bodyPr/>
            <a:lstStyle/>
            <a:p>
              <a:endParaRPr lang="zh-TW" altLang="en-US"/>
            </a:p>
          </p:txBody>
        </p:sp>
        <p:sp>
          <p:nvSpPr>
            <p:cNvPr id="16" name="Line 20">
              <a:extLst>
                <a:ext uri="{FF2B5EF4-FFF2-40B4-BE49-F238E27FC236}">
                  <a16:creationId xmlns:a16="http://schemas.microsoft.com/office/drawing/2014/main" id="{4D193DC3-DEEB-9246-9F4A-43E2AEE45699}"/>
                </a:ext>
              </a:extLst>
            </p:cNvPr>
            <p:cNvSpPr>
              <a:spLocks noChangeShapeType="1"/>
            </p:cNvSpPr>
            <p:nvPr/>
          </p:nvSpPr>
          <p:spPr bwMode="auto">
            <a:xfrm flipH="1">
              <a:off x="974725" y="2060575"/>
              <a:ext cx="2184400" cy="0"/>
            </a:xfrm>
            <a:prstGeom prst="line">
              <a:avLst/>
            </a:prstGeom>
            <a:noFill/>
            <a:ln w="12700">
              <a:solidFill>
                <a:schemeClr val="tx1"/>
              </a:solidFill>
              <a:round/>
              <a:headEnd/>
              <a:tailEnd/>
            </a:ln>
          </p:spPr>
          <p:txBody>
            <a:bodyPr/>
            <a:lstStyle/>
            <a:p>
              <a:endParaRPr lang="zh-TW" altLang="en-US"/>
            </a:p>
          </p:txBody>
        </p:sp>
        <p:sp>
          <p:nvSpPr>
            <p:cNvPr id="17" name="Line 21">
              <a:extLst>
                <a:ext uri="{FF2B5EF4-FFF2-40B4-BE49-F238E27FC236}">
                  <a16:creationId xmlns:a16="http://schemas.microsoft.com/office/drawing/2014/main" id="{C04BECAB-828D-5345-8B5A-2DAC9FD19CF7}"/>
                </a:ext>
              </a:extLst>
            </p:cNvPr>
            <p:cNvSpPr>
              <a:spLocks noChangeShapeType="1"/>
            </p:cNvSpPr>
            <p:nvPr/>
          </p:nvSpPr>
          <p:spPr bwMode="auto">
            <a:xfrm flipV="1">
              <a:off x="974725" y="2060575"/>
              <a:ext cx="0" cy="288925"/>
            </a:xfrm>
            <a:prstGeom prst="line">
              <a:avLst/>
            </a:prstGeom>
            <a:noFill/>
            <a:ln w="12700">
              <a:solidFill>
                <a:schemeClr val="tx1"/>
              </a:solidFill>
              <a:round/>
              <a:headEnd type="triangle" w="lg" len="lg"/>
              <a:tailEnd type="none" w="lg" len="lg"/>
            </a:ln>
          </p:spPr>
          <p:txBody>
            <a:bodyPr/>
            <a:lstStyle/>
            <a:p>
              <a:endParaRPr lang="zh-TW" altLang="en-US"/>
            </a:p>
          </p:txBody>
        </p:sp>
        <p:sp>
          <p:nvSpPr>
            <p:cNvPr id="18" name="Line 22">
              <a:extLst>
                <a:ext uri="{FF2B5EF4-FFF2-40B4-BE49-F238E27FC236}">
                  <a16:creationId xmlns:a16="http://schemas.microsoft.com/office/drawing/2014/main" id="{F41C8602-0B14-954B-91B1-587856FDCC21}"/>
                </a:ext>
              </a:extLst>
            </p:cNvPr>
            <p:cNvSpPr>
              <a:spLocks noChangeShapeType="1"/>
            </p:cNvSpPr>
            <p:nvPr/>
          </p:nvSpPr>
          <p:spPr bwMode="auto">
            <a:xfrm flipV="1">
              <a:off x="5654675" y="2060575"/>
              <a:ext cx="0" cy="288925"/>
            </a:xfrm>
            <a:prstGeom prst="line">
              <a:avLst/>
            </a:prstGeom>
            <a:noFill/>
            <a:ln w="12700">
              <a:solidFill>
                <a:schemeClr val="tx1"/>
              </a:solidFill>
              <a:round/>
              <a:headEnd/>
              <a:tailEnd/>
            </a:ln>
          </p:spPr>
          <p:txBody>
            <a:bodyPr/>
            <a:lstStyle/>
            <a:p>
              <a:endParaRPr lang="zh-TW" altLang="en-US"/>
            </a:p>
          </p:txBody>
        </p:sp>
        <p:sp>
          <p:nvSpPr>
            <p:cNvPr id="19" name="Line 23">
              <a:extLst>
                <a:ext uri="{FF2B5EF4-FFF2-40B4-BE49-F238E27FC236}">
                  <a16:creationId xmlns:a16="http://schemas.microsoft.com/office/drawing/2014/main" id="{1E9B71F3-1B1B-CE44-A894-97C064FF83A8}"/>
                </a:ext>
              </a:extLst>
            </p:cNvPr>
            <p:cNvSpPr>
              <a:spLocks noChangeShapeType="1"/>
            </p:cNvSpPr>
            <p:nvPr/>
          </p:nvSpPr>
          <p:spPr bwMode="auto">
            <a:xfrm flipH="1">
              <a:off x="3705225" y="2060575"/>
              <a:ext cx="1949450" cy="0"/>
            </a:xfrm>
            <a:prstGeom prst="line">
              <a:avLst/>
            </a:prstGeom>
            <a:noFill/>
            <a:ln w="12700">
              <a:solidFill>
                <a:schemeClr val="tx1"/>
              </a:solidFill>
              <a:round/>
              <a:headEnd/>
              <a:tailEnd/>
            </a:ln>
          </p:spPr>
          <p:txBody>
            <a:bodyPr/>
            <a:lstStyle/>
            <a:p>
              <a:endParaRPr lang="zh-TW" altLang="en-US"/>
            </a:p>
          </p:txBody>
        </p:sp>
        <p:sp>
          <p:nvSpPr>
            <p:cNvPr id="20" name="Line 24">
              <a:extLst>
                <a:ext uri="{FF2B5EF4-FFF2-40B4-BE49-F238E27FC236}">
                  <a16:creationId xmlns:a16="http://schemas.microsoft.com/office/drawing/2014/main" id="{B80E2A04-EB23-B843-A843-A307DE195EB3}"/>
                </a:ext>
              </a:extLst>
            </p:cNvPr>
            <p:cNvSpPr>
              <a:spLocks noChangeShapeType="1"/>
            </p:cNvSpPr>
            <p:nvPr/>
          </p:nvSpPr>
          <p:spPr bwMode="auto">
            <a:xfrm flipV="1">
              <a:off x="3705225" y="2060575"/>
              <a:ext cx="0" cy="288925"/>
            </a:xfrm>
            <a:prstGeom prst="line">
              <a:avLst/>
            </a:prstGeom>
            <a:noFill/>
            <a:ln w="12700">
              <a:solidFill>
                <a:schemeClr val="tx1"/>
              </a:solidFill>
              <a:round/>
              <a:headEnd type="triangle" w="lg" len="lg"/>
              <a:tailEnd type="none" w="lg" len="lg"/>
            </a:ln>
          </p:spPr>
          <p:txBody>
            <a:bodyPr/>
            <a:lstStyle/>
            <a:p>
              <a:endParaRPr lang="zh-TW" altLang="en-US"/>
            </a:p>
          </p:txBody>
        </p:sp>
        <p:sp>
          <p:nvSpPr>
            <p:cNvPr id="21" name="Line 25">
              <a:extLst>
                <a:ext uri="{FF2B5EF4-FFF2-40B4-BE49-F238E27FC236}">
                  <a16:creationId xmlns:a16="http://schemas.microsoft.com/office/drawing/2014/main" id="{5DF2B586-6FD3-D844-BFC6-A10377076011}"/>
                </a:ext>
              </a:extLst>
            </p:cNvPr>
            <p:cNvSpPr>
              <a:spLocks noChangeShapeType="1"/>
            </p:cNvSpPr>
            <p:nvPr/>
          </p:nvSpPr>
          <p:spPr bwMode="auto">
            <a:xfrm flipV="1">
              <a:off x="8151813" y="2060575"/>
              <a:ext cx="0" cy="288925"/>
            </a:xfrm>
            <a:prstGeom prst="line">
              <a:avLst/>
            </a:prstGeom>
            <a:noFill/>
            <a:ln w="12700">
              <a:solidFill>
                <a:schemeClr val="tx1"/>
              </a:solidFill>
              <a:round/>
              <a:headEnd/>
              <a:tailEnd/>
            </a:ln>
          </p:spPr>
          <p:txBody>
            <a:bodyPr/>
            <a:lstStyle/>
            <a:p>
              <a:endParaRPr lang="zh-TW" altLang="en-US"/>
            </a:p>
          </p:txBody>
        </p:sp>
        <p:sp>
          <p:nvSpPr>
            <p:cNvPr id="22" name="Line 26">
              <a:extLst>
                <a:ext uri="{FF2B5EF4-FFF2-40B4-BE49-F238E27FC236}">
                  <a16:creationId xmlns:a16="http://schemas.microsoft.com/office/drawing/2014/main" id="{F1E311A3-B497-4F4F-B86C-55BBEE04EF8C}"/>
                </a:ext>
              </a:extLst>
            </p:cNvPr>
            <p:cNvSpPr>
              <a:spLocks noChangeShapeType="1"/>
            </p:cNvSpPr>
            <p:nvPr/>
          </p:nvSpPr>
          <p:spPr bwMode="auto">
            <a:xfrm flipH="1">
              <a:off x="6202363" y="2060575"/>
              <a:ext cx="1949450" cy="0"/>
            </a:xfrm>
            <a:prstGeom prst="line">
              <a:avLst/>
            </a:prstGeom>
            <a:noFill/>
            <a:ln w="12700">
              <a:solidFill>
                <a:schemeClr val="tx1"/>
              </a:solidFill>
              <a:round/>
              <a:headEnd/>
              <a:tailEnd/>
            </a:ln>
          </p:spPr>
          <p:txBody>
            <a:bodyPr/>
            <a:lstStyle/>
            <a:p>
              <a:endParaRPr lang="zh-TW" altLang="en-US"/>
            </a:p>
          </p:txBody>
        </p:sp>
        <p:sp>
          <p:nvSpPr>
            <p:cNvPr id="23" name="Line 27">
              <a:extLst>
                <a:ext uri="{FF2B5EF4-FFF2-40B4-BE49-F238E27FC236}">
                  <a16:creationId xmlns:a16="http://schemas.microsoft.com/office/drawing/2014/main" id="{8709E653-D6F6-1240-87E5-0391DA17CCBC}"/>
                </a:ext>
              </a:extLst>
            </p:cNvPr>
            <p:cNvSpPr>
              <a:spLocks noChangeShapeType="1"/>
            </p:cNvSpPr>
            <p:nvPr/>
          </p:nvSpPr>
          <p:spPr bwMode="auto">
            <a:xfrm flipV="1">
              <a:off x="6202363" y="2060575"/>
              <a:ext cx="0" cy="288925"/>
            </a:xfrm>
            <a:prstGeom prst="line">
              <a:avLst/>
            </a:prstGeom>
            <a:noFill/>
            <a:ln w="12700">
              <a:solidFill>
                <a:schemeClr val="tx1"/>
              </a:solidFill>
              <a:round/>
              <a:headEnd type="triangle" w="lg" len="lg"/>
              <a:tailEnd type="none" w="lg" len="lg"/>
            </a:ln>
          </p:spPr>
          <p:txBody>
            <a:bodyPr/>
            <a:lstStyle/>
            <a:p>
              <a:endParaRPr lang="zh-TW" altLang="en-US"/>
            </a:p>
          </p:txBody>
        </p:sp>
        <p:sp>
          <p:nvSpPr>
            <p:cNvPr id="24" name="Line 29">
              <a:extLst>
                <a:ext uri="{FF2B5EF4-FFF2-40B4-BE49-F238E27FC236}">
                  <a16:creationId xmlns:a16="http://schemas.microsoft.com/office/drawing/2014/main" id="{DA1AF2DC-CB2A-0C44-A4F5-FA2294361C8C}"/>
                </a:ext>
              </a:extLst>
            </p:cNvPr>
            <p:cNvSpPr>
              <a:spLocks noChangeShapeType="1"/>
            </p:cNvSpPr>
            <p:nvPr/>
          </p:nvSpPr>
          <p:spPr bwMode="auto">
            <a:xfrm flipH="1">
              <a:off x="8696325" y="2060575"/>
              <a:ext cx="1016000" cy="0"/>
            </a:xfrm>
            <a:prstGeom prst="line">
              <a:avLst/>
            </a:prstGeom>
            <a:noFill/>
            <a:ln w="12700">
              <a:solidFill>
                <a:schemeClr val="tx1"/>
              </a:solidFill>
              <a:round/>
              <a:headEnd/>
              <a:tailEnd/>
            </a:ln>
          </p:spPr>
          <p:txBody>
            <a:bodyPr/>
            <a:lstStyle/>
            <a:p>
              <a:endParaRPr lang="zh-TW" altLang="en-US"/>
            </a:p>
          </p:txBody>
        </p:sp>
        <p:sp>
          <p:nvSpPr>
            <p:cNvPr id="25" name="Line 30">
              <a:extLst>
                <a:ext uri="{FF2B5EF4-FFF2-40B4-BE49-F238E27FC236}">
                  <a16:creationId xmlns:a16="http://schemas.microsoft.com/office/drawing/2014/main" id="{0EB8AC04-6B13-4B4C-B538-A8434547BBE7}"/>
                </a:ext>
              </a:extLst>
            </p:cNvPr>
            <p:cNvSpPr>
              <a:spLocks noChangeShapeType="1"/>
            </p:cNvSpPr>
            <p:nvPr/>
          </p:nvSpPr>
          <p:spPr bwMode="auto">
            <a:xfrm flipV="1">
              <a:off x="8696325" y="2060575"/>
              <a:ext cx="0" cy="288925"/>
            </a:xfrm>
            <a:prstGeom prst="line">
              <a:avLst/>
            </a:prstGeom>
            <a:noFill/>
            <a:ln w="12700">
              <a:solidFill>
                <a:schemeClr val="tx1"/>
              </a:solidFill>
              <a:round/>
              <a:headEnd type="triangle" w="lg" len="lg"/>
              <a:tailEnd type="none" w="lg" len="lg"/>
            </a:ln>
          </p:spPr>
          <p:txBody>
            <a:bodyPr/>
            <a:lstStyle/>
            <a:p>
              <a:endParaRPr lang="zh-TW" altLang="en-US"/>
            </a:p>
          </p:txBody>
        </p:sp>
        <p:sp>
          <p:nvSpPr>
            <p:cNvPr id="26" name="Text Box 31">
              <a:extLst>
                <a:ext uri="{FF2B5EF4-FFF2-40B4-BE49-F238E27FC236}">
                  <a16:creationId xmlns:a16="http://schemas.microsoft.com/office/drawing/2014/main" id="{8528C4E7-20DD-8E42-AA75-A8DAD97D383D}"/>
                </a:ext>
              </a:extLst>
            </p:cNvPr>
            <p:cNvSpPr txBox="1">
              <a:spLocks noChangeArrowheads="1"/>
            </p:cNvSpPr>
            <p:nvPr/>
          </p:nvSpPr>
          <p:spPr bwMode="auto">
            <a:xfrm>
              <a:off x="1520825" y="1412875"/>
              <a:ext cx="1185863" cy="581025"/>
            </a:xfrm>
            <a:prstGeom prst="rect">
              <a:avLst/>
            </a:prstGeom>
            <a:noFill/>
            <a:ln w="9525">
              <a:noFill/>
              <a:miter lim="800000"/>
              <a:headEnd/>
              <a:tailEnd/>
            </a:ln>
          </p:spPr>
          <p:txBody>
            <a:bodyPr wrap="none">
              <a:spAutoFit/>
            </a:bodyPr>
            <a:lstStyle/>
            <a:p>
              <a:pPr algn="ctr"/>
              <a:r>
                <a:rPr lang="en-US" altLang="zh-TW" sz="1600">
                  <a:latin typeface="Tahoma" pitchFamily="34" charset="0"/>
                </a:rPr>
                <a:t>functional</a:t>
              </a:r>
            </a:p>
            <a:p>
              <a:pPr algn="ctr"/>
              <a:r>
                <a:rPr lang="en-US" altLang="zh-TW" sz="1600">
                  <a:latin typeface="Tahoma" pitchFamily="34" charset="0"/>
                </a:rPr>
                <a:t>simulation</a:t>
              </a:r>
            </a:p>
          </p:txBody>
        </p:sp>
        <p:sp>
          <p:nvSpPr>
            <p:cNvPr id="27" name="Text Box 32">
              <a:extLst>
                <a:ext uri="{FF2B5EF4-FFF2-40B4-BE49-F238E27FC236}">
                  <a16:creationId xmlns:a16="http://schemas.microsoft.com/office/drawing/2014/main" id="{EDCFBD44-ABA3-A347-A492-DA6F3C8A04BE}"/>
                </a:ext>
              </a:extLst>
            </p:cNvPr>
            <p:cNvSpPr txBox="1">
              <a:spLocks noChangeArrowheads="1"/>
            </p:cNvSpPr>
            <p:nvPr/>
          </p:nvSpPr>
          <p:spPr bwMode="auto">
            <a:xfrm>
              <a:off x="4094163" y="1412875"/>
              <a:ext cx="1187450" cy="581025"/>
            </a:xfrm>
            <a:prstGeom prst="rect">
              <a:avLst/>
            </a:prstGeom>
            <a:noFill/>
            <a:ln w="9525">
              <a:noFill/>
              <a:miter lim="800000"/>
              <a:headEnd/>
              <a:tailEnd/>
            </a:ln>
          </p:spPr>
          <p:txBody>
            <a:bodyPr wrap="none">
              <a:spAutoFit/>
            </a:bodyPr>
            <a:lstStyle/>
            <a:p>
              <a:pPr algn="ctr"/>
              <a:r>
                <a:rPr lang="en-US" altLang="zh-TW" sz="1600" dirty="0">
                  <a:latin typeface="Tahoma" pitchFamily="34" charset="0"/>
                </a:rPr>
                <a:t>logic</a:t>
              </a:r>
            </a:p>
            <a:p>
              <a:pPr algn="ctr"/>
              <a:r>
                <a:rPr lang="en-US" altLang="zh-TW" sz="1600" dirty="0">
                  <a:latin typeface="Tahoma" pitchFamily="34" charset="0"/>
                </a:rPr>
                <a:t>simulation</a:t>
              </a:r>
            </a:p>
          </p:txBody>
        </p:sp>
        <p:sp>
          <p:nvSpPr>
            <p:cNvPr id="28" name="Text Box 33">
              <a:extLst>
                <a:ext uri="{FF2B5EF4-FFF2-40B4-BE49-F238E27FC236}">
                  <a16:creationId xmlns:a16="http://schemas.microsoft.com/office/drawing/2014/main" id="{3870DFBC-C465-4148-8CD1-7147D86DB2CA}"/>
                </a:ext>
              </a:extLst>
            </p:cNvPr>
            <p:cNvSpPr txBox="1">
              <a:spLocks noChangeArrowheads="1"/>
            </p:cNvSpPr>
            <p:nvPr/>
          </p:nvSpPr>
          <p:spPr bwMode="auto">
            <a:xfrm>
              <a:off x="6669088" y="1412875"/>
              <a:ext cx="958850" cy="581025"/>
            </a:xfrm>
            <a:prstGeom prst="rect">
              <a:avLst/>
            </a:prstGeom>
            <a:noFill/>
            <a:ln w="9525">
              <a:noFill/>
              <a:miter lim="800000"/>
              <a:headEnd/>
              <a:tailEnd/>
            </a:ln>
          </p:spPr>
          <p:txBody>
            <a:bodyPr wrap="none">
              <a:spAutoFit/>
            </a:bodyPr>
            <a:lstStyle/>
            <a:p>
              <a:pPr algn="ctr"/>
              <a:r>
                <a:rPr lang="en-US" altLang="zh-TW" sz="1600">
                  <a:latin typeface="Tahoma" pitchFamily="34" charset="0"/>
                </a:rPr>
                <a:t>circuit</a:t>
              </a:r>
            </a:p>
            <a:p>
              <a:pPr algn="ctr"/>
              <a:r>
                <a:rPr lang="en-US" altLang="zh-TW" sz="1600">
                  <a:latin typeface="Tahoma" pitchFamily="34" charset="0"/>
                </a:rPr>
                <a:t>analysis</a:t>
              </a:r>
            </a:p>
          </p:txBody>
        </p:sp>
        <p:sp>
          <p:nvSpPr>
            <p:cNvPr id="29" name="Text Box 34">
              <a:extLst>
                <a:ext uri="{FF2B5EF4-FFF2-40B4-BE49-F238E27FC236}">
                  <a16:creationId xmlns:a16="http://schemas.microsoft.com/office/drawing/2014/main" id="{23DCCDEC-368B-6344-A16D-1D1957AAA5E6}"/>
                </a:ext>
              </a:extLst>
            </p:cNvPr>
            <p:cNvSpPr txBox="1">
              <a:spLocks noChangeArrowheads="1"/>
            </p:cNvSpPr>
            <p:nvPr/>
          </p:nvSpPr>
          <p:spPr bwMode="auto">
            <a:xfrm>
              <a:off x="8648700" y="1412875"/>
              <a:ext cx="1257300" cy="581025"/>
            </a:xfrm>
            <a:prstGeom prst="rect">
              <a:avLst/>
            </a:prstGeom>
            <a:noFill/>
            <a:ln w="9525">
              <a:noFill/>
              <a:miter lim="800000"/>
              <a:headEnd/>
              <a:tailEnd/>
            </a:ln>
          </p:spPr>
          <p:txBody>
            <a:bodyPr wrap="none">
              <a:spAutoFit/>
            </a:bodyPr>
            <a:lstStyle/>
            <a:p>
              <a:pPr algn="ctr"/>
              <a:r>
                <a:rPr lang="en-US" altLang="zh-TW" sz="1600">
                  <a:latin typeface="Tahoma" pitchFamily="34" charset="0"/>
                </a:rPr>
                <a:t>extract &amp;</a:t>
              </a:r>
            </a:p>
            <a:p>
              <a:pPr algn="ctr"/>
              <a:r>
                <a:rPr lang="en-US" altLang="zh-TW" sz="1600">
                  <a:latin typeface="Tahoma" pitchFamily="34" charset="0"/>
                </a:rPr>
                <a:t>verification</a:t>
              </a:r>
            </a:p>
          </p:txBody>
        </p:sp>
        <p:pic>
          <p:nvPicPr>
            <p:cNvPr id="30" name="Picture 39">
              <a:extLst>
                <a:ext uri="{FF2B5EF4-FFF2-40B4-BE49-F238E27FC236}">
                  <a16:creationId xmlns:a16="http://schemas.microsoft.com/office/drawing/2014/main" id="{1AA1F67E-7D7B-F042-8FD7-829365D0AFD9}"/>
                </a:ext>
              </a:extLst>
            </p:cNvP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a:xfrm>
              <a:off x="4719638" y="3573463"/>
              <a:ext cx="2330450" cy="1625600"/>
            </a:xfrm>
            <a:prstGeom prst="rect">
              <a:avLst/>
            </a:prstGeom>
            <a:noFill/>
          </p:spPr>
        </p:pic>
        <p:sp>
          <p:nvSpPr>
            <p:cNvPr id="31" name="Rectangle 41">
              <a:extLst>
                <a:ext uri="{FF2B5EF4-FFF2-40B4-BE49-F238E27FC236}">
                  <a16:creationId xmlns:a16="http://schemas.microsoft.com/office/drawing/2014/main" id="{527BEFFD-472B-D544-AD27-BC03F5EE7912}"/>
                </a:ext>
              </a:extLst>
            </p:cNvPr>
            <p:cNvSpPr>
              <a:spLocks noChangeArrowheads="1"/>
            </p:cNvSpPr>
            <p:nvPr/>
          </p:nvSpPr>
          <p:spPr bwMode="auto">
            <a:xfrm>
              <a:off x="2378075" y="3717925"/>
              <a:ext cx="2105025" cy="1439863"/>
            </a:xfrm>
            <a:prstGeom prst="rect">
              <a:avLst/>
            </a:prstGeom>
            <a:noFill/>
            <a:ln w="12700">
              <a:solidFill>
                <a:schemeClr val="tx1"/>
              </a:solidFill>
              <a:miter lim="800000"/>
              <a:headEnd/>
              <a:tailEnd/>
            </a:ln>
          </p:spPr>
          <p:txBody>
            <a:bodyPr wrap="none" anchor="ctr"/>
            <a:lstStyle/>
            <a:p>
              <a:r>
                <a:rPr lang="en-US" altLang="zh-TW" sz="1400">
                  <a:latin typeface="Tahoma" pitchFamily="34" charset="0"/>
                </a:rPr>
                <a:t>module fz(a,b,c,d,e,Z);</a:t>
              </a:r>
            </a:p>
            <a:p>
              <a:r>
                <a:rPr lang="en-US" altLang="zh-TW" sz="1400">
                  <a:latin typeface="Tahoma" pitchFamily="34" charset="0"/>
                </a:rPr>
                <a:t>input a,b,c,d;</a:t>
              </a:r>
            </a:p>
            <a:p>
              <a:r>
                <a:rPr lang="en-US" altLang="zh-TW" sz="1400">
                  <a:latin typeface="Tahoma" pitchFamily="34" charset="0"/>
                </a:rPr>
                <a:t>output Z;</a:t>
              </a:r>
            </a:p>
            <a:p>
              <a:r>
                <a:rPr lang="en-US" altLang="zh-TW" sz="1400">
                  <a:latin typeface="Tahoma" pitchFamily="34" charset="0"/>
                </a:rPr>
                <a:t>assign Z = </a:t>
              </a:r>
            </a:p>
            <a:p>
              <a:r>
                <a:rPr lang="en-US" altLang="zh-TW" sz="1400">
                  <a:latin typeface="Tahoma" pitchFamily="34" charset="0"/>
                </a:rPr>
                <a:t>  ~(a|(b&amp;C)|(d&amp;e));</a:t>
              </a:r>
            </a:p>
            <a:p>
              <a:r>
                <a:rPr lang="en-US" altLang="zh-TW" sz="1400">
                  <a:latin typeface="Tahoma" pitchFamily="34" charset="0"/>
                </a:rPr>
                <a:t>endmodule</a:t>
              </a:r>
            </a:p>
          </p:txBody>
        </p:sp>
        <p:sp>
          <p:nvSpPr>
            <p:cNvPr id="32" name="Text Box 42">
              <a:extLst>
                <a:ext uri="{FF2B5EF4-FFF2-40B4-BE49-F238E27FC236}">
                  <a16:creationId xmlns:a16="http://schemas.microsoft.com/office/drawing/2014/main" id="{E4AA3FEE-9964-C249-84D3-A7D85AD5F459}"/>
                </a:ext>
              </a:extLst>
            </p:cNvPr>
            <p:cNvSpPr txBox="1">
              <a:spLocks noChangeArrowheads="1"/>
            </p:cNvSpPr>
            <p:nvPr/>
          </p:nvSpPr>
          <p:spPr bwMode="auto">
            <a:xfrm>
              <a:off x="193675" y="5302250"/>
              <a:ext cx="1601788" cy="581025"/>
            </a:xfrm>
            <a:prstGeom prst="rect">
              <a:avLst/>
            </a:prstGeom>
            <a:noFill/>
            <a:ln w="9525">
              <a:noFill/>
              <a:miter lim="800000"/>
              <a:headEnd/>
              <a:tailEnd/>
            </a:ln>
          </p:spPr>
          <p:txBody>
            <a:bodyPr wrap="none">
              <a:spAutoFit/>
            </a:bodyPr>
            <a:lstStyle/>
            <a:p>
              <a:pPr algn="ctr"/>
              <a:r>
                <a:rPr lang="en-US" altLang="zh-TW" sz="1600" dirty="0">
                  <a:latin typeface="Tahoma" pitchFamily="34" charset="0"/>
                </a:rPr>
                <a:t>behavior</a:t>
              </a:r>
            </a:p>
            <a:p>
              <a:pPr algn="ctr"/>
              <a:r>
                <a:rPr lang="en-US" altLang="zh-TW" sz="1600" dirty="0">
                  <a:latin typeface="Tahoma" pitchFamily="34" charset="0"/>
                </a:rPr>
                <a:t>representation</a:t>
              </a:r>
            </a:p>
          </p:txBody>
        </p:sp>
        <p:sp>
          <p:nvSpPr>
            <p:cNvPr id="33" name="Text Box 43">
              <a:extLst>
                <a:ext uri="{FF2B5EF4-FFF2-40B4-BE49-F238E27FC236}">
                  <a16:creationId xmlns:a16="http://schemas.microsoft.com/office/drawing/2014/main" id="{1635556B-B48C-2C4C-829E-ED71573B5FBE}"/>
                </a:ext>
              </a:extLst>
            </p:cNvPr>
            <p:cNvSpPr txBox="1">
              <a:spLocks noChangeArrowheads="1"/>
            </p:cNvSpPr>
            <p:nvPr/>
          </p:nvSpPr>
          <p:spPr bwMode="auto">
            <a:xfrm>
              <a:off x="2613025" y="5302250"/>
              <a:ext cx="1728788" cy="336550"/>
            </a:xfrm>
            <a:prstGeom prst="rect">
              <a:avLst/>
            </a:prstGeom>
            <a:noFill/>
            <a:ln w="9525">
              <a:noFill/>
              <a:miter lim="800000"/>
              <a:headEnd/>
              <a:tailEnd/>
            </a:ln>
          </p:spPr>
          <p:txBody>
            <a:bodyPr wrap="none">
              <a:spAutoFit/>
            </a:bodyPr>
            <a:lstStyle/>
            <a:p>
              <a:r>
                <a:rPr lang="en-US" altLang="zh-TW" sz="1600">
                  <a:latin typeface="Tahoma" pitchFamily="34" charset="0"/>
                </a:rPr>
                <a:t>HDL description</a:t>
              </a:r>
            </a:p>
          </p:txBody>
        </p:sp>
        <p:sp>
          <p:nvSpPr>
            <p:cNvPr id="34" name="Text Box 44">
              <a:extLst>
                <a:ext uri="{FF2B5EF4-FFF2-40B4-BE49-F238E27FC236}">
                  <a16:creationId xmlns:a16="http://schemas.microsoft.com/office/drawing/2014/main" id="{44B7F957-C914-7347-AEA6-D1A8E77AFD21}"/>
                </a:ext>
              </a:extLst>
            </p:cNvPr>
            <p:cNvSpPr txBox="1">
              <a:spLocks noChangeArrowheads="1"/>
            </p:cNvSpPr>
            <p:nvPr/>
          </p:nvSpPr>
          <p:spPr bwMode="auto">
            <a:xfrm>
              <a:off x="5264150" y="5302250"/>
              <a:ext cx="1601788" cy="581025"/>
            </a:xfrm>
            <a:prstGeom prst="rect">
              <a:avLst/>
            </a:prstGeom>
            <a:noFill/>
            <a:ln w="9525">
              <a:noFill/>
              <a:miter lim="800000"/>
              <a:headEnd/>
              <a:tailEnd/>
            </a:ln>
          </p:spPr>
          <p:txBody>
            <a:bodyPr wrap="none">
              <a:spAutoFit/>
            </a:bodyPr>
            <a:lstStyle/>
            <a:p>
              <a:pPr algn="ctr"/>
              <a:r>
                <a:rPr lang="en-US" altLang="zh-TW" sz="1600">
                  <a:latin typeface="Tahoma" pitchFamily="34" charset="0"/>
                </a:rPr>
                <a:t>gate-level</a:t>
              </a:r>
            </a:p>
            <a:p>
              <a:pPr algn="ctr"/>
              <a:r>
                <a:rPr lang="en-US" altLang="zh-TW" sz="1600">
                  <a:latin typeface="Tahoma" pitchFamily="34" charset="0"/>
                </a:rPr>
                <a:t>representation</a:t>
              </a:r>
            </a:p>
          </p:txBody>
        </p:sp>
        <p:sp>
          <p:nvSpPr>
            <p:cNvPr id="35" name="Text Box 45">
              <a:extLst>
                <a:ext uri="{FF2B5EF4-FFF2-40B4-BE49-F238E27FC236}">
                  <a16:creationId xmlns:a16="http://schemas.microsoft.com/office/drawing/2014/main" id="{2F130F49-B1C0-1A4D-9382-44DF1181CED7}"/>
                </a:ext>
              </a:extLst>
            </p:cNvPr>
            <p:cNvSpPr txBox="1">
              <a:spLocks noChangeArrowheads="1"/>
            </p:cNvSpPr>
            <p:nvPr/>
          </p:nvSpPr>
          <p:spPr bwMode="auto">
            <a:xfrm>
              <a:off x="7654131" y="5892046"/>
              <a:ext cx="1601788" cy="581025"/>
            </a:xfrm>
            <a:prstGeom prst="rect">
              <a:avLst/>
            </a:prstGeom>
            <a:noFill/>
            <a:ln w="9525">
              <a:noFill/>
              <a:miter lim="800000"/>
              <a:headEnd/>
              <a:tailEnd/>
            </a:ln>
          </p:spPr>
          <p:txBody>
            <a:bodyPr wrap="none">
              <a:spAutoFit/>
            </a:bodyPr>
            <a:lstStyle/>
            <a:p>
              <a:pPr algn="ctr"/>
              <a:r>
                <a:rPr lang="en-US" altLang="zh-TW" sz="1600" dirty="0">
                  <a:latin typeface="Tahoma" pitchFamily="34" charset="0"/>
                </a:rPr>
                <a:t>switch-level</a:t>
              </a:r>
            </a:p>
            <a:p>
              <a:pPr algn="ctr"/>
              <a:r>
                <a:rPr lang="en-US" altLang="zh-TW" sz="1600" dirty="0">
                  <a:latin typeface="Tahoma" pitchFamily="34" charset="0"/>
                </a:rPr>
                <a:t>representation</a:t>
              </a:r>
            </a:p>
          </p:txBody>
        </p:sp>
      </p:grpSp>
    </p:spTree>
    <p:extLst>
      <p:ext uri="{BB962C8B-B14F-4D97-AF65-F5344CB8AC3E}">
        <p14:creationId xmlns:p14="http://schemas.microsoft.com/office/powerpoint/2010/main" val="19026630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CCF946-8CE7-194B-ACFF-6F02FC4D7492}"/>
              </a:ext>
            </a:extLst>
          </p:cNvPr>
          <p:cNvSpPr>
            <a:spLocks noGrp="1"/>
          </p:cNvSpPr>
          <p:nvPr>
            <p:ph type="sldNum" sz="quarter" idx="12"/>
          </p:nvPr>
        </p:nvSpPr>
        <p:spPr/>
        <p:txBody>
          <a:bodyPr/>
          <a:lstStyle/>
          <a:p>
            <a:fld id="{4E77BC79-9480-1042-96E1-82B94DA0811E}" type="slidenum">
              <a:rPr lang="en-US" smtClean="0"/>
              <a:t>38</a:t>
            </a:fld>
            <a:endParaRPr lang="en-US"/>
          </a:p>
        </p:txBody>
      </p:sp>
      <p:sp>
        <p:nvSpPr>
          <p:cNvPr id="3" name="Title 2">
            <a:extLst>
              <a:ext uri="{FF2B5EF4-FFF2-40B4-BE49-F238E27FC236}">
                <a16:creationId xmlns:a16="http://schemas.microsoft.com/office/drawing/2014/main" id="{5E15FD13-3A9B-E040-A949-0F1E47E57CC5}"/>
              </a:ext>
            </a:extLst>
          </p:cNvPr>
          <p:cNvSpPr>
            <a:spLocks noGrp="1"/>
          </p:cNvSpPr>
          <p:nvPr>
            <p:ph type="title"/>
          </p:nvPr>
        </p:nvSpPr>
        <p:spPr/>
        <p:txBody>
          <a:bodyPr>
            <a:normAutofit fontScale="90000"/>
          </a:bodyPr>
          <a:lstStyle/>
          <a:p>
            <a:r>
              <a:rPr lang="en-US" dirty="0"/>
              <a:t>Standard-cell Design Automation Flow (II)</a:t>
            </a:r>
          </a:p>
        </p:txBody>
      </p:sp>
      <p:pic>
        <p:nvPicPr>
          <p:cNvPr id="37" name="Picture 37">
            <a:extLst>
              <a:ext uri="{FF2B5EF4-FFF2-40B4-BE49-F238E27FC236}">
                <a16:creationId xmlns:a16="http://schemas.microsoft.com/office/drawing/2014/main" id="{D37F074B-75E2-DE43-9EE4-D463C38A0297}"/>
              </a:ext>
            </a:extLst>
          </p:cNvPr>
          <p:cNvPicPr>
            <a:picLocks noGrp="1" noChangeAspect="1" noChangeArrowheads="1"/>
          </p:cNvPicPr>
          <p:nvPr>
            <p:ph sz="half" idx="1"/>
          </p:nvPr>
        </p:nvPicPr>
        <p:blipFill>
          <a:blip r:embed="rId3" cstate="print">
            <a:clrChange>
              <a:clrFrom>
                <a:srgbClr val="FFFFFF"/>
              </a:clrFrom>
              <a:clrTo>
                <a:srgbClr val="FFFFFF">
                  <a:alpha val="0"/>
                </a:srgbClr>
              </a:clrTo>
            </a:clrChange>
          </a:blip>
          <a:srcRect/>
          <a:stretch>
            <a:fillRect/>
          </a:stretch>
        </p:blipFill>
        <p:spPr>
          <a:xfrm>
            <a:off x="271463" y="3639357"/>
            <a:ext cx="4681537" cy="2287588"/>
          </a:xfrm>
          <a:noFill/>
        </p:spPr>
      </p:pic>
      <p:pic>
        <p:nvPicPr>
          <p:cNvPr id="38" name="Picture 39">
            <a:extLst>
              <a:ext uri="{FF2B5EF4-FFF2-40B4-BE49-F238E27FC236}">
                <a16:creationId xmlns:a16="http://schemas.microsoft.com/office/drawing/2014/main" id="{50CC9EAE-9C9D-B145-A810-B176C258B71E}"/>
              </a:ext>
            </a:extLst>
          </p:cNvP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a:xfrm>
            <a:off x="4965296" y="3782232"/>
            <a:ext cx="2008187" cy="1741488"/>
          </a:xfrm>
          <a:prstGeom prst="rect">
            <a:avLst/>
          </a:prstGeom>
          <a:noFill/>
        </p:spPr>
      </p:pic>
      <p:sp>
        <p:nvSpPr>
          <p:cNvPr id="39" name="Rectangle 5">
            <a:extLst>
              <a:ext uri="{FF2B5EF4-FFF2-40B4-BE49-F238E27FC236}">
                <a16:creationId xmlns:a16="http://schemas.microsoft.com/office/drawing/2014/main" id="{2DE620D5-9135-C644-AB4B-006E23636C54}"/>
              </a:ext>
            </a:extLst>
          </p:cNvPr>
          <p:cNvSpPr>
            <a:spLocks noChangeArrowheads="1"/>
          </p:cNvSpPr>
          <p:nvPr/>
        </p:nvSpPr>
        <p:spPr bwMode="blackWhite">
          <a:xfrm>
            <a:off x="7219141" y="2485245"/>
            <a:ext cx="1484313" cy="935037"/>
          </a:xfrm>
          <a:prstGeom prst="rect">
            <a:avLst/>
          </a:prstGeom>
          <a:solidFill>
            <a:srgbClr val="FF99FF"/>
          </a:solidFill>
          <a:ln w="12700">
            <a:solidFill>
              <a:schemeClr val="tx1"/>
            </a:solidFill>
            <a:miter lim="800000"/>
            <a:headEnd/>
            <a:tailEnd/>
          </a:ln>
        </p:spPr>
        <p:txBody>
          <a:bodyPr wrap="none" anchor="ctr"/>
          <a:lstStyle/>
          <a:p>
            <a:pPr algn="ctr"/>
            <a:r>
              <a:rPr lang="en-US" altLang="zh-TW">
                <a:latin typeface="Tahoma" pitchFamily="34" charset="0"/>
              </a:rPr>
              <a:t>Packaging</a:t>
            </a:r>
          </a:p>
        </p:txBody>
      </p:sp>
      <p:sp>
        <p:nvSpPr>
          <p:cNvPr id="40" name="Rectangle 6">
            <a:extLst>
              <a:ext uri="{FF2B5EF4-FFF2-40B4-BE49-F238E27FC236}">
                <a16:creationId xmlns:a16="http://schemas.microsoft.com/office/drawing/2014/main" id="{6EA7AF2B-9AC6-E440-95C3-FA46868153BB}"/>
              </a:ext>
            </a:extLst>
          </p:cNvPr>
          <p:cNvSpPr>
            <a:spLocks noChangeArrowheads="1"/>
          </p:cNvSpPr>
          <p:nvPr/>
        </p:nvSpPr>
        <p:spPr bwMode="blackWhite">
          <a:xfrm>
            <a:off x="5341938" y="2485245"/>
            <a:ext cx="1484312" cy="936625"/>
          </a:xfrm>
          <a:prstGeom prst="rect">
            <a:avLst/>
          </a:prstGeom>
          <a:solidFill>
            <a:srgbClr val="FFCCFF"/>
          </a:solidFill>
          <a:ln w="12700">
            <a:solidFill>
              <a:schemeClr val="tx1"/>
            </a:solidFill>
            <a:miter lim="800000"/>
            <a:headEnd/>
            <a:tailEnd/>
          </a:ln>
        </p:spPr>
        <p:txBody>
          <a:bodyPr wrap="none" anchor="ctr"/>
          <a:lstStyle/>
          <a:p>
            <a:pPr algn="ctr"/>
            <a:r>
              <a:rPr lang="en-US" altLang="zh-TW">
                <a:latin typeface="Tahoma" pitchFamily="34" charset="0"/>
              </a:rPr>
              <a:t>Fabrication</a:t>
            </a:r>
          </a:p>
        </p:txBody>
      </p:sp>
      <p:sp>
        <p:nvSpPr>
          <p:cNvPr id="41" name="Rectangle 7">
            <a:extLst>
              <a:ext uri="{FF2B5EF4-FFF2-40B4-BE49-F238E27FC236}">
                <a16:creationId xmlns:a16="http://schemas.microsoft.com/office/drawing/2014/main" id="{C44515E1-ED67-BD4B-BBDE-389C981D3E83}"/>
              </a:ext>
            </a:extLst>
          </p:cNvPr>
          <p:cNvSpPr>
            <a:spLocks noChangeArrowheads="1"/>
          </p:cNvSpPr>
          <p:nvPr/>
        </p:nvSpPr>
        <p:spPr bwMode="blackWhite">
          <a:xfrm>
            <a:off x="1520825" y="2485245"/>
            <a:ext cx="1484313" cy="936625"/>
          </a:xfrm>
          <a:prstGeom prst="rect">
            <a:avLst/>
          </a:prstGeom>
          <a:solidFill>
            <a:srgbClr val="FFCC99"/>
          </a:solidFill>
          <a:ln w="12700">
            <a:solidFill>
              <a:schemeClr val="tx1"/>
            </a:solidFill>
            <a:miter lim="800000"/>
            <a:headEnd/>
            <a:tailEnd/>
          </a:ln>
        </p:spPr>
        <p:txBody>
          <a:bodyPr wrap="none" anchor="ctr"/>
          <a:lstStyle/>
          <a:p>
            <a:pPr algn="ctr"/>
            <a:r>
              <a:rPr lang="en-US" altLang="zh-TW">
                <a:latin typeface="Tahoma" pitchFamily="34" charset="0"/>
              </a:rPr>
              <a:t>Physical</a:t>
            </a:r>
          </a:p>
          <a:p>
            <a:pPr algn="ctr"/>
            <a:r>
              <a:rPr lang="en-US" altLang="zh-TW">
                <a:latin typeface="Tahoma" pitchFamily="34" charset="0"/>
              </a:rPr>
              <a:t>Synthesis</a:t>
            </a:r>
          </a:p>
        </p:txBody>
      </p:sp>
      <p:sp>
        <p:nvSpPr>
          <p:cNvPr id="42" name="Line 9">
            <a:extLst>
              <a:ext uri="{FF2B5EF4-FFF2-40B4-BE49-F238E27FC236}">
                <a16:creationId xmlns:a16="http://schemas.microsoft.com/office/drawing/2014/main" id="{C36311EC-B28A-9040-B752-3229FBC78051}"/>
              </a:ext>
            </a:extLst>
          </p:cNvPr>
          <p:cNvSpPr>
            <a:spLocks noChangeShapeType="1"/>
          </p:cNvSpPr>
          <p:nvPr/>
        </p:nvSpPr>
        <p:spPr bwMode="auto">
          <a:xfrm>
            <a:off x="506413" y="2917045"/>
            <a:ext cx="1014412" cy="0"/>
          </a:xfrm>
          <a:prstGeom prst="line">
            <a:avLst/>
          </a:prstGeom>
          <a:noFill/>
          <a:ln w="12700">
            <a:solidFill>
              <a:schemeClr val="tx1"/>
            </a:solidFill>
            <a:round/>
            <a:headEnd/>
            <a:tailEnd type="triangle" w="lg" len="lg"/>
          </a:ln>
        </p:spPr>
        <p:txBody>
          <a:bodyPr/>
          <a:lstStyle/>
          <a:p>
            <a:endParaRPr lang="zh-TW" altLang="en-US"/>
          </a:p>
        </p:txBody>
      </p:sp>
      <p:sp>
        <p:nvSpPr>
          <p:cNvPr id="43" name="Line 10">
            <a:extLst>
              <a:ext uri="{FF2B5EF4-FFF2-40B4-BE49-F238E27FC236}">
                <a16:creationId xmlns:a16="http://schemas.microsoft.com/office/drawing/2014/main" id="{457FD48A-4858-AF4F-AC09-F9E1FC9772D6}"/>
              </a:ext>
            </a:extLst>
          </p:cNvPr>
          <p:cNvSpPr>
            <a:spLocks noChangeShapeType="1"/>
          </p:cNvSpPr>
          <p:nvPr/>
        </p:nvSpPr>
        <p:spPr bwMode="auto">
          <a:xfrm>
            <a:off x="3003550" y="2917045"/>
            <a:ext cx="2339975" cy="0"/>
          </a:xfrm>
          <a:prstGeom prst="line">
            <a:avLst/>
          </a:prstGeom>
          <a:noFill/>
          <a:ln w="12700">
            <a:solidFill>
              <a:schemeClr val="tx1"/>
            </a:solidFill>
            <a:round/>
            <a:headEnd/>
            <a:tailEnd type="triangle" w="lg" len="lg"/>
          </a:ln>
        </p:spPr>
        <p:txBody>
          <a:bodyPr/>
          <a:lstStyle/>
          <a:p>
            <a:endParaRPr lang="zh-TW" altLang="en-US"/>
          </a:p>
        </p:txBody>
      </p:sp>
      <p:sp>
        <p:nvSpPr>
          <p:cNvPr id="44" name="Line 11">
            <a:extLst>
              <a:ext uri="{FF2B5EF4-FFF2-40B4-BE49-F238E27FC236}">
                <a16:creationId xmlns:a16="http://schemas.microsoft.com/office/drawing/2014/main" id="{69200836-8F33-0747-A278-0D821E8B388C}"/>
              </a:ext>
            </a:extLst>
          </p:cNvPr>
          <p:cNvSpPr>
            <a:spLocks noChangeShapeType="1"/>
          </p:cNvSpPr>
          <p:nvPr/>
        </p:nvSpPr>
        <p:spPr bwMode="auto">
          <a:xfrm>
            <a:off x="6824663" y="2917045"/>
            <a:ext cx="394478" cy="0"/>
          </a:xfrm>
          <a:prstGeom prst="line">
            <a:avLst/>
          </a:prstGeom>
          <a:noFill/>
          <a:ln w="12700">
            <a:solidFill>
              <a:schemeClr val="tx1"/>
            </a:solidFill>
            <a:round/>
            <a:headEnd/>
            <a:tailEnd type="triangle" w="lg" len="lg"/>
          </a:ln>
        </p:spPr>
        <p:txBody>
          <a:bodyPr/>
          <a:lstStyle/>
          <a:p>
            <a:endParaRPr lang="zh-TW" altLang="en-US"/>
          </a:p>
        </p:txBody>
      </p:sp>
      <p:sp>
        <p:nvSpPr>
          <p:cNvPr id="45" name="Line 13">
            <a:extLst>
              <a:ext uri="{FF2B5EF4-FFF2-40B4-BE49-F238E27FC236}">
                <a16:creationId xmlns:a16="http://schemas.microsoft.com/office/drawing/2014/main" id="{87C89C31-0B95-FD4F-BEB7-2F1848265F73}"/>
              </a:ext>
            </a:extLst>
          </p:cNvPr>
          <p:cNvSpPr>
            <a:spLocks noChangeShapeType="1"/>
          </p:cNvSpPr>
          <p:nvPr/>
        </p:nvSpPr>
        <p:spPr bwMode="auto">
          <a:xfrm flipV="1">
            <a:off x="1987550" y="2197907"/>
            <a:ext cx="0" cy="288925"/>
          </a:xfrm>
          <a:prstGeom prst="line">
            <a:avLst/>
          </a:prstGeom>
          <a:noFill/>
          <a:ln w="12700">
            <a:solidFill>
              <a:schemeClr val="tx1"/>
            </a:solidFill>
            <a:round/>
            <a:headEnd/>
            <a:tailEnd/>
          </a:ln>
        </p:spPr>
        <p:txBody>
          <a:bodyPr/>
          <a:lstStyle/>
          <a:p>
            <a:endParaRPr lang="zh-TW" altLang="en-US"/>
          </a:p>
        </p:txBody>
      </p:sp>
      <p:sp>
        <p:nvSpPr>
          <p:cNvPr id="46" name="Line 14">
            <a:extLst>
              <a:ext uri="{FF2B5EF4-FFF2-40B4-BE49-F238E27FC236}">
                <a16:creationId xmlns:a16="http://schemas.microsoft.com/office/drawing/2014/main" id="{F82842A5-DB5E-F847-B223-0DE60D3E01F1}"/>
              </a:ext>
            </a:extLst>
          </p:cNvPr>
          <p:cNvSpPr>
            <a:spLocks noChangeShapeType="1"/>
          </p:cNvSpPr>
          <p:nvPr/>
        </p:nvSpPr>
        <p:spPr bwMode="auto">
          <a:xfrm flipH="1">
            <a:off x="506413" y="2197907"/>
            <a:ext cx="1481137" cy="0"/>
          </a:xfrm>
          <a:prstGeom prst="line">
            <a:avLst/>
          </a:prstGeom>
          <a:noFill/>
          <a:ln w="12700">
            <a:solidFill>
              <a:schemeClr val="tx1"/>
            </a:solidFill>
            <a:round/>
            <a:headEnd/>
            <a:tailEnd type="triangle" w="lg" len="lg"/>
          </a:ln>
        </p:spPr>
        <p:txBody>
          <a:bodyPr/>
          <a:lstStyle/>
          <a:p>
            <a:endParaRPr lang="zh-TW" altLang="en-US"/>
          </a:p>
        </p:txBody>
      </p:sp>
      <p:sp>
        <p:nvSpPr>
          <p:cNvPr id="47" name="Text Box 27">
            <a:extLst>
              <a:ext uri="{FF2B5EF4-FFF2-40B4-BE49-F238E27FC236}">
                <a16:creationId xmlns:a16="http://schemas.microsoft.com/office/drawing/2014/main" id="{B79D310F-FA35-D74D-9790-13A7CA934660}"/>
              </a:ext>
            </a:extLst>
          </p:cNvPr>
          <p:cNvSpPr txBox="1">
            <a:spLocks noChangeArrowheads="1"/>
          </p:cNvSpPr>
          <p:nvPr/>
        </p:nvSpPr>
        <p:spPr bwMode="auto">
          <a:xfrm>
            <a:off x="739775" y="1621645"/>
            <a:ext cx="1257300" cy="581025"/>
          </a:xfrm>
          <a:prstGeom prst="rect">
            <a:avLst/>
          </a:prstGeom>
          <a:noFill/>
          <a:ln w="9525">
            <a:noFill/>
            <a:miter lim="800000"/>
            <a:headEnd/>
            <a:tailEnd/>
          </a:ln>
        </p:spPr>
        <p:txBody>
          <a:bodyPr wrap="square">
            <a:spAutoFit/>
          </a:bodyPr>
          <a:lstStyle/>
          <a:p>
            <a:pPr algn="ctr"/>
            <a:r>
              <a:rPr lang="en-US" altLang="zh-TW" sz="1600">
                <a:latin typeface="Tahoma" pitchFamily="34" charset="0"/>
              </a:rPr>
              <a:t>extract &amp;</a:t>
            </a:r>
          </a:p>
          <a:p>
            <a:pPr algn="ctr"/>
            <a:r>
              <a:rPr lang="en-US" altLang="zh-TW" sz="1600">
                <a:latin typeface="Tahoma" pitchFamily="34" charset="0"/>
              </a:rPr>
              <a:t>verification</a:t>
            </a:r>
          </a:p>
        </p:txBody>
      </p:sp>
      <p:pic>
        <p:nvPicPr>
          <p:cNvPr id="48" name="Picture 41">
            <a:extLst>
              <a:ext uri="{FF2B5EF4-FFF2-40B4-BE49-F238E27FC236}">
                <a16:creationId xmlns:a16="http://schemas.microsoft.com/office/drawing/2014/main" id="{ECB22186-E68B-B54B-BD88-5076F6B7098E}"/>
              </a:ext>
            </a:extLst>
          </p:cNvP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a:xfrm>
            <a:off x="6985779" y="3926695"/>
            <a:ext cx="1846262" cy="1320800"/>
          </a:xfrm>
          <a:prstGeom prst="rect">
            <a:avLst/>
          </a:prstGeom>
          <a:noFill/>
        </p:spPr>
      </p:pic>
      <p:sp>
        <p:nvSpPr>
          <p:cNvPr id="49" name="Text Box 43">
            <a:extLst>
              <a:ext uri="{FF2B5EF4-FFF2-40B4-BE49-F238E27FC236}">
                <a16:creationId xmlns:a16="http://schemas.microsoft.com/office/drawing/2014/main" id="{82DCF295-E7C7-B24E-B042-1BF812722F32}"/>
              </a:ext>
            </a:extLst>
          </p:cNvPr>
          <p:cNvSpPr txBox="1">
            <a:spLocks noChangeArrowheads="1"/>
          </p:cNvSpPr>
          <p:nvPr/>
        </p:nvSpPr>
        <p:spPr bwMode="auto">
          <a:xfrm>
            <a:off x="3783013" y="2269345"/>
            <a:ext cx="782637" cy="581025"/>
          </a:xfrm>
          <a:prstGeom prst="rect">
            <a:avLst/>
          </a:prstGeom>
          <a:noFill/>
          <a:ln w="9525">
            <a:noFill/>
            <a:miter lim="800000"/>
            <a:headEnd/>
            <a:tailEnd/>
          </a:ln>
        </p:spPr>
        <p:txBody>
          <a:bodyPr wrap="square">
            <a:spAutoFit/>
          </a:bodyPr>
          <a:lstStyle/>
          <a:p>
            <a:pPr algn="ctr"/>
            <a:r>
              <a:rPr lang="en-US" altLang="zh-TW" sz="1600">
                <a:latin typeface="Tahoma" pitchFamily="34" charset="0"/>
              </a:rPr>
              <a:t>GDSII</a:t>
            </a:r>
          </a:p>
          <a:p>
            <a:pPr algn="ctr"/>
            <a:r>
              <a:rPr lang="en-US" altLang="zh-TW" sz="1600">
                <a:latin typeface="Tahoma" pitchFamily="34" charset="0"/>
              </a:rPr>
              <a:t>files</a:t>
            </a:r>
          </a:p>
        </p:txBody>
      </p:sp>
    </p:spTree>
    <p:extLst>
      <p:ext uri="{BB962C8B-B14F-4D97-AF65-F5344CB8AC3E}">
        <p14:creationId xmlns:p14="http://schemas.microsoft.com/office/powerpoint/2010/main" val="2436171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0C06D7-E288-4F4E-8776-B35E85424B66}"/>
              </a:ext>
            </a:extLst>
          </p:cNvPr>
          <p:cNvSpPr>
            <a:spLocks noGrp="1"/>
          </p:cNvSpPr>
          <p:nvPr>
            <p:ph type="sldNum" sz="quarter" idx="12"/>
          </p:nvPr>
        </p:nvSpPr>
        <p:spPr/>
        <p:txBody>
          <a:bodyPr/>
          <a:lstStyle/>
          <a:p>
            <a:fld id="{4E77BC79-9480-1042-96E1-82B94DA0811E}" type="slidenum">
              <a:rPr lang="en-US" smtClean="0"/>
              <a:t>39</a:t>
            </a:fld>
            <a:endParaRPr lang="en-US"/>
          </a:p>
        </p:txBody>
      </p:sp>
      <p:sp>
        <p:nvSpPr>
          <p:cNvPr id="3" name="Title 2">
            <a:extLst>
              <a:ext uri="{FF2B5EF4-FFF2-40B4-BE49-F238E27FC236}">
                <a16:creationId xmlns:a16="http://schemas.microsoft.com/office/drawing/2014/main" id="{D3538F78-CE66-994F-B445-3D4311A95462}"/>
              </a:ext>
            </a:extLst>
          </p:cNvPr>
          <p:cNvSpPr>
            <a:spLocks noGrp="1"/>
          </p:cNvSpPr>
          <p:nvPr>
            <p:ph type="title"/>
          </p:nvPr>
        </p:nvSpPr>
        <p:spPr/>
        <p:txBody>
          <a:bodyPr/>
          <a:lstStyle/>
          <a:p>
            <a:r>
              <a:rPr lang="en-US" dirty="0"/>
              <a:t>Physical Design Details</a:t>
            </a:r>
          </a:p>
        </p:txBody>
      </p:sp>
      <p:pic>
        <p:nvPicPr>
          <p:cNvPr id="5" name="Picture 4" descr="eda.pdf">
            <a:extLst>
              <a:ext uri="{FF2B5EF4-FFF2-40B4-BE49-F238E27FC236}">
                <a16:creationId xmlns:a16="http://schemas.microsoft.com/office/drawing/2014/main" id="{E422D967-89BF-1145-B71D-FB7C02BE47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432" y="1426464"/>
            <a:ext cx="5503311" cy="4948152"/>
          </a:xfrm>
          <a:prstGeom prst="rect">
            <a:avLst/>
          </a:prstGeom>
        </p:spPr>
      </p:pic>
    </p:spTree>
    <p:extLst>
      <p:ext uri="{BB962C8B-B14F-4D97-AF65-F5344CB8AC3E}">
        <p14:creationId xmlns:p14="http://schemas.microsoft.com/office/powerpoint/2010/main" val="2089057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Class Logistics</a:t>
            </a:r>
          </a:p>
        </p:txBody>
      </p:sp>
      <p:sp>
        <p:nvSpPr>
          <p:cNvPr id="4" name="Content Placeholder 3">
            <a:extLst>
              <a:ext uri="{FF2B5EF4-FFF2-40B4-BE49-F238E27FC236}">
                <a16:creationId xmlns:a16="http://schemas.microsoft.com/office/drawing/2014/main" id="{98474974-A7EB-6F4D-83F7-091D1EBD53AE}"/>
              </a:ext>
            </a:extLst>
          </p:cNvPr>
          <p:cNvSpPr>
            <a:spLocks noGrp="1"/>
          </p:cNvSpPr>
          <p:nvPr>
            <p:ph idx="1"/>
          </p:nvPr>
        </p:nvSpPr>
        <p:spPr>
          <a:xfrm>
            <a:off x="628650" y="1295945"/>
            <a:ext cx="7886700" cy="5221734"/>
          </a:xfrm>
        </p:spPr>
        <p:txBody>
          <a:bodyPr>
            <a:normAutofit/>
          </a:bodyPr>
          <a:lstStyle/>
          <a:p>
            <a:r>
              <a:rPr lang="en-US" dirty="0"/>
              <a:t>Staff</a:t>
            </a:r>
          </a:p>
          <a:p>
            <a:pPr lvl="1"/>
            <a:r>
              <a:rPr lang="en-US" dirty="0"/>
              <a:t>Instructor: Dr. Tsung-Wei Huang</a:t>
            </a:r>
          </a:p>
          <a:p>
            <a:pPr lvl="1"/>
            <a:r>
              <a:rPr lang="en-US" dirty="0"/>
              <a:t>TA: I will be helping you in person </a:t>
            </a:r>
            <a:r>
              <a:rPr lang="en-US" dirty="0">
                <a:sym typeface="Wingdings" pitchFamily="2" charset="2"/>
              </a:rPr>
              <a:t></a:t>
            </a:r>
            <a:endParaRPr lang="en-US" dirty="0"/>
          </a:p>
          <a:p>
            <a:r>
              <a:rPr lang="en-US" dirty="0"/>
              <a:t>When/where to meet</a:t>
            </a:r>
          </a:p>
          <a:p>
            <a:pPr lvl="1"/>
            <a:r>
              <a:rPr lang="en-US" dirty="0"/>
              <a:t>3:30 AM – 6:30 PM every Thursday (excluding holiday)</a:t>
            </a:r>
          </a:p>
          <a:p>
            <a:pPr lvl="1"/>
            <a:r>
              <a:rPr lang="en-US" dirty="0"/>
              <a:t>MEB 2555</a:t>
            </a:r>
          </a:p>
          <a:p>
            <a:r>
              <a:rPr lang="en-US" dirty="0"/>
              <a:t>Office hour</a:t>
            </a:r>
          </a:p>
          <a:p>
            <a:pPr lvl="1"/>
            <a:r>
              <a:rPr lang="en-US" dirty="0"/>
              <a:t>Tsung-Wei Huang: 1-3 PM every Wed (MEB 2124)</a:t>
            </a:r>
          </a:p>
          <a:p>
            <a:pPr lvl="1"/>
            <a:r>
              <a:rPr lang="en-US" dirty="0"/>
              <a:t>Feel free to email for additional appointments</a:t>
            </a:r>
          </a:p>
          <a:p>
            <a:r>
              <a:rPr lang="en-US" dirty="0"/>
              <a:t>Web: </a:t>
            </a:r>
            <a:r>
              <a:rPr lang="en-US" sz="2400" dirty="0">
                <a:hlinkClick r:id="rId3"/>
              </a:rPr>
              <a:t>https://github.com/tsung-wei-huang/ece5960</a:t>
            </a:r>
            <a:r>
              <a:rPr lang="en-US" dirty="0"/>
              <a:t> </a:t>
            </a:r>
          </a:p>
        </p:txBody>
      </p:sp>
    </p:spTree>
    <p:extLst>
      <p:ext uri="{BB962C8B-B14F-4D97-AF65-F5344CB8AC3E}">
        <p14:creationId xmlns:p14="http://schemas.microsoft.com/office/powerpoint/2010/main" val="2402171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93641D-8B4F-7047-A381-3AB1D5DA0B9D}"/>
              </a:ext>
            </a:extLst>
          </p:cNvPr>
          <p:cNvSpPr>
            <a:spLocks noGrp="1"/>
          </p:cNvSpPr>
          <p:nvPr>
            <p:ph type="sldNum" sz="quarter" idx="12"/>
          </p:nvPr>
        </p:nvSpPr>
        <p:spPr/>
        <p:txBody>
          <a:bodyPr/>
          <a:lstStyle/>
          <a:p>
            <a:fld id="{4E77BC79-9480-1042-96E1-82B94DA0811E}" type="slidenum">
              <a:rPr lang="en-US" smtClean="0"/>
              <a:t>40</a:t>
            </a:fld>
            <a:endParaRPr lang="en-US"/>
          </a:p>
        </p:txBody>
      </p:sp>
      <p:sp>
        <p:nvSpPr>
          <p:cNvPr id="3" name="Title 2">
            <a:extLst>
              <a:ext uri="{FF2B5EF4-FFF2-40B4-BE49-F238E27FC236}">
                <a16:creationId xmlns:a16="http://schemas.microsoft.com/office/drawing/2014/main" id="{BF237D19-4252-1248-A4D5-F44B3FB77E32}"/>
              </a:ext>
            </a:extLst>
          </p:cNvPr>
          <p:cNvSpPr>
            <a:spLocks noGrp="1"/>
          </p:cNvSpPr>
          <p:nvPr>
            <p:ph type="title"/>
          </p:nvPr>
        </p:nvSpPr>
        <p:spPr/>
        <p:txBody>
          <a:bodyPr/>
          <a:lstStyle/>
          <a:p>
            <a:r>
              <a:rPr lang="en-US" dirty="0"/>
              <a:t>Hardware Description Language (HDL)</a:t>
            </a:r>
          </a:p>
        </p:txBody>
      </p:sp>
      <p:sp>
        <p:nvSpPr>
          <p:cNvPr id="4" name="Content Placeholder 3">
            <a:extLst>
              <a:ext uri="{FF2B5EF4-FFF2-40B4-BE49-F238E27FC236}">
                <a16:creationId xmlns:a16="http://schemas.microsoft.com/office/drawing/2014/main" id="{B0492005-92CB-9840-9C13-F7335858CF45}"/>
              </a:ext>
            </a:extLst>
          </p:cNvPr>
          <p:cNvSpPr>
            <a:spLocks noGrp="1"/>
          </p:cNvSpPr>
          <p:nvPr>
            <p:ph idx="1"/>
          </p:nvPr>
        </p:nvSpPr>
        <p:spPr/>
        <p:txBody>
          <a:bodyPr/>
          <a:lstStyle/>
          <a:p>
            <a:r>
              <a:rPr lang="en-US" dirty="0"/>
              <a:t>A “language” to describe a deign</a:t>
            </a:r>
          </a:p>
          <a:p>
            <a:pPr lvl="1"/>
            <a:r>
              <a:rPr lang="en-US" altLang="zh-TW" dirty="0"/>
              <a:t>The structure of a system</a:t>
            </a:r>
          </a:p>
          <a:p>
            <a:pPr lvl="1"/>
            <a:r>
              <a:rPr lang="en-US" altLang="zh-TW" dirty="0"/>
              <a:t>Different methods to achieve a function</a:t>
            </a:r>
          </a:p>
          <a:p>
            <a:pPr lvl="1"/>
            <a:r>
              <a:rPr lang="en-US" altLang="zh-TW" dirty="0"/>
              <a:t>Logical structures that perform the architecture</a:t>
            </a:r>
          </a:p>
          <a:p>
            <a:r>
              <a:rPr lang="en-US" dirty="0"/>
              <a:t>Can describe the design at some levels of abstraction</a:t>
            </a:r>
          </a:p>
          <a:p>
            <a:pPr lvl="1"/>
            <a:r>
              <a:rPr lang="en-US" dirty="0"/>
              <a:t>Behavioral, structural, gate-level</a:t>
            </a:r>
          </a:p>
          <a:p>
            <a:r>
              <a:rPr lang="en-US" dirty="0"/>
              <a:t>Can be used to document the system</a:t>
            </a:r>
          </a:p>
          <a:p>
            <a:pPr lvl="1"/>
            <a:r>
              <a:rPr lang="en-US" dirty="0"/>
              <a:t>Simulation results</a:t>
            </a:r>
          </a:p>
          <a:p>
            <a:pPr lvl="1"/>
            <a:r>
              <a:rPr lang="en-US" dirty="0"/>
              <a:t>Functionalities report</a:t>
            </a:r>
          </a:p>
          <a:p>
            <a:pPr lvl="1"/>
            <a:endParaRPr lang="en-US" dirty="0"/>
          </a:p>
        </p:txBody>
      </p:sp>
    </p:spTree>
    <p:extLst>
      <p:ext uri="{BB962C8B-B14F-4D97-AF65-F5344CB8AC3E}">
        <p14:creationId xmlns:p14="http://schemas.microsoft.com/office/powerpoint/2010/main" val="3947009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82023B-46AF-8648-9E36-E667797B3272}"/>
              </a:ext>
            </a:extLst>
          </p:cNvPr>
          <p:cNvSpPr>
            <a:spLocks noGrp="1"/>
          </p:cNvSpPr>
          <p:nvPr>
            <p:ph type="sldNum" sz="quarter" idx="12"/>
          </p:nvPr>
        </p:nvSpPr>
        <p:spPr/>
        <p:txBody>
          <a:bodyPr/>
          <a:lstStyle/>
          <a:p>
            <a:fld id="{4E77BC79-9480-1042-96E1-82B94DA0811E}" type="slidenum">
              <a:rPr lang="en-US" smtClean="0"/>
              <a:t>41</a:t>
            </a:fld>
            <a:endParaRPr lang="en-US"/>
          </a:p>
        </p:txBody>
      </p:sp>
      <p:sp>
        <p:nvSpPr>
          <p:cNvPr id="3" name="Title 2">
            <a:extLst>
              <a:ext uri="{FF2B5EF4-FFF2-40B4-BE49-F238E27FC236}">
                <a16:creationId xmlns:a16="http://schemas.microsoft.com/office/drawing/2014/main" id="{7CE787A4-1E0E-314C-8619-B8913E337C00}"/>
              </a:ext>
            </a:extLst>
          </p:cNvPr>
          <p:cNvSpPr>
            <a:spLocks noGrp="1"/>
          </p:cNvSpPr>
          <p:nvPr>
            <p:ph type="title"/>
          </p:nvPr>
        </p:nvSpPr>
        <p:spPr/>
        <p:txBody>
          <a:bodyPr/>
          <a:lstStyle/>
          <a:p>
            <a:r>
              <a:rPr lang="en-US" dirty="0"/>
              <a:t>RTL/Logic Synthesis</a:t>
            </a:r>
          </a:p>
        </p:txBody>
      </p:sp>
      <p:sp>
        <p:nvSpPr>
          <p:cNvPr id="4" name="Content Placeholder 3">
            <a:extLst>
              <a:ext uri="{FF2B5EF4-FFF2-40B4-BE49-F238E27FC236}">
                <a16:creationId xmlns:a16="http://schemas.microsoft.com/office/drawing/2014/main" id="{1E3A8B3F-7A2A-D141-ABAD-CE65DB87530F}"/>
              </a:ext>
            </a:extLst>
          </p:cNvPr>
          <p:cNvSpPr>
            <a:spLocks noGrp="1"/>
          </p:cNvSpPr>
          <p:nvPr>
            <p:ph idx="1"/>
          </p:nvPr>
        </p:nvSpPr>
        <p:spPr/>
        <p:txBody>
          <a:bodyPr/>
          <a:lstStyle/>
          <a:p>
            <a:r>
              <a:rPr lang="en-US" altLang="zh-TW" dirty="0"/>
              <a:t>Translate an HDL source code into a netlist</a:t>
            </a:r>
          </a:p>
          <a:p>
            <a:pPr lvl="1"/>
            <a:r>
              <a:rPr lang="en-US" altLang="zh-TW" dirty="0"/>
              <a:t>Technology independent optimization (logic minimization)</a:t>
            </a:r>
          </a:p>
          <a:p>
            <a:pPr lvl="1"/>
            <a:r>
              <a:rPr lang="en-US" altLang="zh-TW" dirty="0"/>
              <a:t>Bind the netlist with user specified cell libraries (technology mapping)</a:t>
            </a:r>
          </a:p>
          <a:p>
            <a:pPr lvl="1"/>
            <a:r>
              <a:rPr lang="en-US" altLang="zh-TW" dirty="0"/>
              <a:t>Technology dependent optimization</a:t>
            </a:r>
          </a:p>
          <a:p>
            <a:r>
              <a:rPr lang="en-US" altLang="zh-TW" dirty="0"/>
              <a:t>Supported synthesis tools:</a:t>
            </a:r>
          </a:p>
          <a:p>
            <a:pPr lvl="1"/>
            <a:r>
              <a:rPr lang="en-US" altLang="zh-TW" dirty="0"/>
              <a:t>HDL/Design Compiler (Synopsys)</a:t>
            </a:r>
          </a:p>
          <a:p>
            <a:pPr lvl="1"/>
            <a:r>
              <a:rPr lang="en-US" altLang="zh-TW" dirty="0"/>
              <a:t>RTL Compiler (Cadence)</a:t>
            </a:r>
          </a:p>
          <a:p>
            <a:endParaRPr lang="en-US" dirty="0"/>
          </a:p>
        </p:txBody>
      </p:sp>
      <p:pic>
        <p:nvPicPr>
          <p:cNvPr id="5" name="Picture 4">
            <a:extLst>
              <a:ext uri="{FF2B5EF4-FFF2-40B4-BE49-F238E27FC236}">
                <a16:creationId xmlns:a16="http://schemas.microsoft.com/office/drawing/2014/main" id="{5EE005BE-034F-554F-AB9B-9A592B9E73CB}"/>
              </a:ext>
            </a:extLst>
          </p:cNvPr>
          <p:cNvPicPr>
            <a:picLocks noChangeAspect="1" noChangeArrowheads="1"/>
          </p:cNvPicPr>
          <p:nvPr/>
        </p:nvPicPr>
        <p:blipFill>
          <a:blip r:embed="rId3" cstate="print"/>
          <a:srcRect/>
          <a:stretch>
            <a:fillRect/>
          </a:stretch>
        </p:blipFill>
        <p:spPr bwMode="auto">
          <a:xfrm>
            <a:off x="6229451" y="3930121"/>
            <a:ext cx="2667000" cy="2025162"/>
          </a:xfrm>
          <a:prstGeom prst="rect">
            <a:avLst/>
          </a:prstGeom>
          <a:noFill/>
          <a:ln w="9525">
            <a:noFill/>
            <a:miter lim="800000"/>
            <a:headEnd/>
            <a:tailEnd/>
          </a:ln>
        </p:spPr>
      </p:pic>
    </p:spTree>
    <p:extLst>
      <p:ext uri="{BB962C8B-B14F-4D97-AF65-F5344CB8AC3E}">
        <p14:creationId xmlns:p14="http://schemas.microsoft.com/office/powerpoint/2010/main" val="1282257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28B187-4E30-9E48-9FC7-69D9B92F8901}"/>
              </a:ext>
            </a:extLst>
          </p:cNvPr>
          <p:cNvSpPr>
            <a:spLocks noGrp="1"/>
          </p:cNvSpPr>
          <p:nvPr>
            <p:ph type="sldNum" sz="quarter" idx="12"/>
          </p:nvPr>
        </p:nvSpPr>
        <p:spPr/>
        <p:txBody>
          <a:bodyPr/>
          <a:lstStyle/>
          <a:p>
            <a:fld id="{4E77BC79-9480-1042-96E1-82B94DA0811E}" type="slidenum">
              <a:rPr lang="en-US" smtClean="0"/>
              <a:t>42</a:t>
            </a:fld>
            <a:endParaRPr lang="en-US"/>
          </a:p>
        </p:txBody>
      </p:sp>
      <p:sp>
        <p:nvSpPr>
          <p:cNvPr id="3" name="Title 2">
            <a:extLst>
              <a:ext uri="{FF2B5EF4-FFF2-40B4-BE49-F238E27FC236}">
                <a16:creationId xmlns:a16="http://schemas.microsoft.com/office/drawing/2014/main" id="{E446A873-B2B0-E645-9B73-DAFA4FB055E2}"/>
              </a:ext>
            </a:extLst>
          </p:cNvPr>
          <p:cNvSpPr>
            <a:spLocks noGrp="1"/>
          </p:cNvSpPr>
          <p:nvPr>
            <p:ph type="title"/>
          </p:nvPr>
        </p:nvSpPr>
        <p:spPr/>
        <p:txBody>
          <a:bodyPr/>
          <a:lstStyle/>
          <a:p>
            <a:r>
              <a:rPr lang="en-US" dirty="0"/>
              <a:t>Physical Synthesis</a:t>
            </a:r>
          </a:p>
        </p:txBody>
      </p:sp>
      <p:sp>
        <p:nvSpPr>
          <p:cNvPr id="4" name="Content Placeholder 3">
            <a:extLst>
              <a:ext uri="{FF2B5EF4-FFF2-40B4-BE49-F238E27FC236}">
                <a16:creationId xmlns:a16="http://schemas.microsoft.com/office/drawing/2014/main" id="{7B84B56B-1EFB-614D-B96F-D8190FFC0F3F}"/>
              </a:ext>
            </a:extLst>
          </p:cNvPr>
          <p:cNvSpPr>
            <a:spLocks noGrp="1"/>
          </p:cNvSpPr>
          <p:nvPr>
            <p:ph idx="1"/>
          </p:nvPr>
        </p:nvSpPr>
        <p:spPr/>
        <p:txBody>
          <a:bodyPr/>
          <a:lstStyle/>
          <a:p>
            <a:r>
              <a:rPr lang="en-US" altLang="zh-TW" dirty="0"/>
              <a:t>Transform a gate-level netlist into a layout</a:t>
            </a:r>
          </a:p>
          <a:p>
            <a:pPr lvl="1"/>
            <a:r>
              <a:rPr lang="en-US" altLang="zh-TW" dirty="0"/>
              <a:t>Place circuit components</a:t>
            </a:r>
          </a:p>
          <a:p>
            <a:pPr lvl="1"/>
            <a:r>
              <a:rPr lang="en-US" altLang="zh-TW" dirty="0"/>
              <a:t>Route wires</a:t>
            </a:r>
          </a:p>
          <a:p>
            <a:pPr lvl="1"/>
            <a:r>
              <a:rPr lang="en-US" altLang="zh-TW" dirty="0"/>
              <a:t>Transform into a mask (GDSII file)</a:t>
            </a:r>
          </a:p>
          <a:p>
            <a:r>
              <a:rPr lang="en-US" altLang="zh-TW" dirty="0"/>
              <a:t>Supported P&amp;R tools:</a:t>
            </a:r>
          </a:p>
          <a:p>
            <a:pPr lvl="1"/>
            <a:r>
              <a:rPr lang="en-US" altLang="zh-TW" dirty="0"/>
              <a:t>Silicon Ensemble (Cadence)</a:t>
            </a:r>
          </a:p>
          <a:p>
            <a:pPr lvl="1"/>
            <a:r>
              <a:rPr lang="en-US" altLang="zh-TW" dirty="0"/>
              <a:t>Apollo (Synopsys)</a:t>
            </a:r>
          </a:p>
          <a:p>
            <a:pPr lvl="1"/>
            <a:r>
              <a:rPr lang="en-US" altLang="zh-TW" dirty="0"/>
              <a:t>SOC Encounter (Cadence)</a:t>
            </a:r>
          </a:p>
          <a:p>
            <a:pPr lvl="1"/>
            <a:r>
              <a:rPr lang="en-US" altLang="zh-TW" dirty="0"/>
              <a:t>Blast Fusion (Magma)</a:t>
            </a:r>
          </a:p>
          <a:p>
            <a:endParaRPr lang="en-US" dirty="0"/>
          </a:p>
        </p:txBody>
      </p:sp>
      <p:pic>
        <p:nvPicPr>
          <p:cNvPr id="5" name="Picture 4">
            <a:extLst>
              <a:ext uri="{FF2B5EF4-FFF2-40B4-BE49-F238E27FC236}">
                <a16:creationId xmlns:a16="http://schemas.microsoft.com/office/drawing/2014/main" id="{DE5EB4BC-A0C4-B64F-84F4-914394C42F76}"/>
              </a:ext>
            </a:extLst>
          </p:cNvPr>
          <p:cNvPicPr>
            <a:picLocks noChangeAspect="1" noChangeArrowheads="1"/>
          </p:cNvPicPr>
          <p:nvPr/>
        </p:nvPicPr>
        <p:blipFill>
          <a:blip r:embed="rId3" cstate="print"/>
          <a:srcRect/>
          <a:stretch>
            <a:fillRect/>
          </a:stretch>
        </p:blipFill>
        <p:spPr bwMode="auto">
          <a:xfrm>
            <a:off x="5057743" y="3535272"/>
            <a:ext cx="3457607" cy="2629677"/>
          </a:xfrm>
          <a:prstGeom prst="rect">
            <a:avLst/>
          </a:prstGeom>
          <a:noFill/>
          <a:ln w="9525">
            <a:noFill/>
            <a:miter lim="800000"/>
            <a:headEnd/>
            <a:tailEnd/>
          </a:ln>
        </p:spPr>
      </p:pic>
    </p:spTree>
    <p:extLst>
      <p:ext uri="{BB962C8B-B14F-4D97-AF65-F5344CB8AC3E}">
        <p14:creationId xmlns:p14="http://schemas.microsoft.com/office/powerpoint/2010/main" val="415186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A2911A-2FE2-EC4B-9169-740879692106}"/>
              </a:ext>
            </a:extLst>
          </p:cNvPr>
          <p:cNvSpPr>
            <a:spLocks noGrp="1"/>
          </p:cNvSpPr>
          <p:nvPr>
            <p:ph type="sldNum" sz="quarter" idx="12"/>
          </p:nvPr>
        </p:nvSpPr>
        <p:spPr/>
        <p:txBody>
          <a:bodyPr/>
          <a:lstStyle/>
          <a:p>
            <a:fld id="{4E77BC79-9480-1042-96E1-82B94DA0811E}" type="slidenum">
              <a:rPr lang="en-US" smtClean="0"/>
              <a:t>43</a:t>
            </a:fld>
            <a:endParaRPr lang="en-US"/>
          </a:p>
        </p:txBody>
      </p:sp>
      <p:sp>
        <p:nvSpPr>
          <p:cNvPr id="3" name="Title 2">
            <a:extLst>
              <a:ext uri="{FF2B5EF4-FFF2-40B4-BE49-F238E27FC236}">
                <a16:creationId xmlns:a16="http://schemas.microsoft.com/office/drawing/2014/main" id="{4D2F93D1-0B37-544B-AD0C-12EDF8B60CF7}"/>
              </a:ext>
            </a:extLst>
          </p:cNvPr>
          <p:cNvSpPr>
            <a:spLocks noGrp="1"/>
          </p:cNvSpPr>
          <p:nvPr>
            <p:ph type="title"/>
          </p:nvPr>
        </p:nvSpPr>
        <p:spPr/>
        <p:txBody>
          <a:bodyPr>
            <a:noAutofit/>
          </a:bodyPr>
          <a:lstStyle/>
          <a:p>
            <a:r>
              <a:rPr lang="en-US" sz="3200" dirty="0"/>
              <a:t>Design Automation is Driving Chip Evolution</a:t>
            </a:r>
          </a:p>
        </p:txBody>
      </p:sp>
      <p:pic>
        <p:nvPicPr>
          <p:cNvPr id="5" name="Picture 3">
            <a:extLst>
              <a:ext uri="{FF2B5EF4-FFF2-40B4-BE49-F238E27FC236}">
                <a16:creationId xmlns:a16="http://schemas.microsoft.com/office/drawing/2014/main" id="{EEC3E4E8-2A81-D243-A6D9-DEA1B187B226}"/>
              </a:ext>
            </a:extLst>
          </p:cNvPr>
          <p:cNvPicPr>
            <a:picLocks noChangeAspect="1" noChangeArrowheads="1"/>
          </p:cNvPicPr>
          <p:nvPr/>
        </p:nvPicPr>
        <p:blipFill>
          <a:blip r:embed="rId3" cstate="print"/>
          <a:srcRect/>
          <a:stretch>
            <a:fillRect/>
          </a:stretch>
        </p:blipFill>
        <p:spPr bwMode="auto">
          <a:xfrm>
            <a:off x="1754188" y="2019300"/>
            <a:ext cx="804862" cy="752475"/>
          </a:xfrm>
          <a:prstGeom prst="rect">
            <a:avLst/>
          </a:prstGeom>
          <a:noFill/>
          <a:ln w="12700" algn="ctr">
            <a:noFill/>
            <a:miter lim="800000"/>
            <a:headEnd/>
            <a:tailEnd/>
          </a:ln>
        </p:spPr>
      </p:pic>
      <p:pic>
        <p:nvPicPr>
          <p:cNvPr id="6" name="Picture 4">
            <a:extLst>
              <a:ext uri="{FF2B5EF4-FFF2-40B4-BE49-F238E27FC236}">
                <a16:creationId xmlns:a16="http://schemas.microsoft.com/office/drawing/2014/main" id="{1F35E811-2B57-CC4D-9DBA-DB2A26F4F103}"/>
              </a:ext>
            </a:extLst>
          </p:cNvPr>
          <p:cNvPicPr>
            <a:picLocks noChangeAspect="1" noChangeArrowheads="1"/>
          </p:cNvPicPr>
          <p:nvPr/>
        </p:nvPicPr>
        <p:blipFill>
          <a:blip r:embed="rId4" cstate="print"/>
          <a:srcRect/>
          <a:stretch>
            <a:fillRect/>
          </a:stretch>
        </p:blipFill>
        <p:spPr bwMode="auto">
          <a:xfrm>
            <a:off x="4359275" y="1809750"/>
            <a:ext cx="1052513" cy="962025"/>
          </a:xfrm>
          <a:prstGeom prst="rect">
            <a:avLst/>
          </a:prstGeom>
          <a:noFill/>
          <a:ln w="12700" algn="ctr">
            <a:noFill/>
            <a:miter lim="800000"/>
            <a:headEnd/>
            <a:tailEnd/>
          </a:ln>
        </p:spPr>
      </p:pic>
      <p:pic>
        <p:nvPicPr>
          <p:cNvPr id="7" name="Picture 6">
            <a:extLst>
              <a:ext uri="{FF2B5EF4-FFF2-40B4-BE49-F238E27FC236}">
                <a16:creationId xmlns:a16="http://schemas.microsoft.com/office/drawing/2014/main" id="{26F4919B-EE70-C44A-9908-5672BF792835}"/>
              </a:ext>
            </a:extLst>
          </p:cNvPr>
          <p:cNvPicPr>
            <a:picLocks noChangeAspect="1" noChangeArrowheads="1"/>
          </p:cNvPicPr>
          <p:nvPr/>
        </p:nvPicPr>
        <p:blipFill>
          <a:blip r:embed="rId5" cstate="print"/>
          <a:srcRect/>
          <a:stretch>
            <a:fillRect/>
          </a:stretch>
        </p:blipFill>
        <p:spPr bwMode="auto">
          <a:xfrm>
            <a:off x="584200" y="3673475"/>
            <a:ext cx="1558925" cy="1571625"/>
          </a:xfrm>
          <a:prstGeom prst="rect">
            <a:avLst/>
          </a:prstGeom>
          <a:noFill/>
          <a:ln w="12700" algn="ctr">
            <a:noFill/>
            <a:miter lim="800000"/>
            <a:headEnd/>
            <a:tailEnd/>
          </a:ln>
        </p:spPr>
      </p:pic>
      <p:pic>
        <p:nvPicPr>
          <p:cNvPr id="8" name="Picture 7">
            <a:extLst>
              <a:ext uri="{FF2B5EF4-FFF2-40B4-BE49-F238E27FC236}">
                <a16:creationId xmlns:a16="http://schemas.microsoft.com/office/drawing/2014/main" id="{6F6F0E11-2D73-A540-870A-3675C7464C21}"/>
              </a:ext>
            </a:extLst>
          </p:cNvPr>
          <p:cNvPicPr>
            <a:picLocks noChangeAspect="1" noChangeArrowheads="1"/>
          </p:cNvPicPr>
          <p:nvPr/>
        </p:nvPicPr>
        <p:blipFill>
          <a:blip r:embed="rId6" cstate="print"/>
          <a:srcRect/>
          <a:stretch>
            <a:fillRect/>
          </a:stretch>
        </p:blipFill>
        <p:spPr bwMode="auto">
          <a:xfrm>
            <a:off x="2943860" y="3921125"/>
            <a:ext cx="1352550" cy="1323975"/>
          </a:xfrm>
          <a:prstGeom prst="rect">
            <a:avLst/>
          </a:prstGeom>
          <a:noFill/>
          <a:ln w="12700" algn="ctr">
            <a:noFill/>
            <a:miter lim="800000"/>
            <a:headEnd/>
            <a:tailEnd/>
          </a:ln>
        </p:spPr>
      </p:pic>
      <p:pic>
        <p:nvPicPr>
          <p:cNvPr id="9" name="Picture 8">
            <a:extLst>
              <a:ext uri="{FF2B5EF4-FFF2-40B4-BE49-F238E27FC236}">
                <a16:creationId xmlns:a16="http://schemas.microsoft.com/office/drawing/2014/main" id="{40D25D3E-91B6-AB4F-B6BC-2F97AF6A2324}"/>
              </a:ext>
            </a:extLst>
          </p:cNvPr>
          <p:cNvPicPr>
            <a:picLocks noChangeAspect="1" noChangeArrowheads="1"/>
          </p:cNvPicPr>
          <p:nvPr/>
        </p:nvPicPr>
        <p:blipFill>
          <a:blip r:embed="rId7" cstate="print"/>
          <a:srcRect/>
          <a:stretch>
            <a:fillRect/>
          </a:stretch>
        </p:blipFill>
        <p:spPr bwMode="auto">
          <a:xfrm>
            <a:off x="5170487" y="4168775"/>
            <a:ext cx="981075" cy="1076325"/>
          </a:xfrm>
          <a:prstGeom prst="rect">
            <a:avLst/>
          </a:prstGeom>
          <a:noFill/>
          <a:ln w="12700" algn="ctr">
            <a:noFill/>
            <a:miter lim="800000"/>
            <a:headEnd/>
            <a:tailEnd/>
          </a:ln>
        </p:spPr>
      </p:pic>
      <p:pic>
        <p:nvPicPr>
          <p:cNvPr id="10" name="Picture 9">
            <a:extLst>
              <a:ext uri="{FF2B5EF4-FFF2-40B4-BE49-F238E27FC236}">
                <a16:creationId xmlns:a16="http://schemas.microsoft.com/office/drawing/2014/main" id="{53A49966-2AEF-0C43-888C-BDF08756A42F}"/>
              </a:ext>
            </a:extLst>
          </p:cNvPr>
          <p:cNvPicPr>
            <a:picLocks noChangeAspect="1" noChangeArrowheads="1"/>
          </p:cNvPicPr>
          <p:nvPr/>
        </p:nvPicPr>
        <p:blipFill>
          <a:blip r:embed="rId8" cstate="print"/>
          <a:srcRect/>
          <a:stretch>
            <a:fillRect/>
          </a:stretch>
        </p:blipFill>
        <p:spPr bwMode="auto">
          <a:xfrm>
            <a:off x="7095491" y="3825875"/>
            <a:ext cx="1371600" cy="1419225"/>
          </a:xfrm>
          <a:prstGeom prst="rect">
            <a:avLst/>
          </a:prstGeom>
          <a:noFill/>
          <a:ln w="12700" algn="ctr">
            <a:noFill/>
            <a:miter lim="800000"/>
            <a:headEnd/>
            <a:tailEnd/>
          </a:ln>
        </p:spPr>
      </p:pic>
      <p:sp>
        <p:nvSpPr>
          <p:cNvPr id="11" name="Text Box 10">
            <a:extLst>
              <a:ext uri="{FF2B5EF4-FFF2-40B4-BE49-F238E27FC236}">
                <a16:creationId xmlns:a16="http://schemas.microsoft.com/office/drawing/2014/main" id="{018D2C6D-C210-1241-A577-E39733238948}"/>
              </a:ext>
            </a:extLst>
          </p:cNvPr>
          <p:cNvSpPr txBox="1">
            <a:spLocks noChangeArrowheads="1"/>
          </p:cNvSpPr>
          <p:nvPr/>
        </p:nvSpPr>
        <p:spPr bwMode="auto">
          <a:xfrm>
            <a:off x="1184275" y="2809875"/>
            <a:ext cx="1895475" cy="730250"/>
          </a:xfrm>
          <a:prstGeom prst="rect">
            <a:avLst/>
          </a:prstGeom>
          <a:noFill/>
          <a:ln w="12700" algn="ctr">
            <a:noFill/>
            <a:miter lim="800000"/>
            <a:headEnd/>
            <a:tailEnd/>
          </a:ln>
        </p:spPr>
        <p:txBody>
          <a:bodyPr wrap="none">
            <a:spAutoFit/>
          </a:bodyPr>
          <a:lstStyle/>
          <a:p>
            <a:pPr algn="ctr"/>
            <a:r>
              <a:rPr lang="en-US" altLang="zh-TW" sz="1400"/>
              <a:t>1982 </a:t>
            </a:r>
            <a:r>
              <a:rPr lang="en-US" altLang="zh-TW" sz="1400">
                <a:latin typeface="Arial" charset="0"/>
              </a:rPr>
              <a:t>–</a:t>
            </a:r>
            <a:r>
              <a:rPr lang="en-US" altLang="zh-TW" sz="1400"/>
              <a:t> Intel 80286</a:t>
            </a:r>
          </a:p>
          <a:p>
            <a:pPr algn="ctr"/>
            <a:r>
              <a:rPr lang="en-US" altLang="zh-TW" sz="1400"/>
              <a:t>134K transistors</a:t>
            </a:r>
          </a:p>
          <a:p>
            <a:pPr algn="ctr"/>
            <a:r>
              <a:rPr lang="en-US" altLang="zh-TW" sz="1400"/>
              <a:t>12MHz; 68.7 mm</a:t>
            </a:r>
            <a:r>
              <a:rPr lang="en-US" altLang="zh-TW" sz="1400" baseline="30000"/>
              <a:t>2</a:t>
            </a:r>
          </a:p>
        </p:txBody>
      </p:sp>
      <p:sp>
        <p:nvSpPr>
          <p:cNvPr id="12" name="Text Box 11">
            <a:extLst>
              <a:ext uri="{FF2B5EF4-FFF2-40B4-BE49-F238E27FC236}">
                <a16:creationId xmlns:a16="http://schemas.microsoft.com/office/drawing/2014/main" id="{6FBDFF28-6581-3845-9F5A-4E92CEC75BB1}"/>
              </a:ext>
            </a:extLst>
          </p:cNvPr>
          <p:cNvSpPr txBox="1">
            <a:spLocks noChangeArrowheads="1"/>
          </p:cNvSpPr>
          <p:nvPr/>
        </p:nvSpPr>
        <p:spPr bwMode="auto">
          <a:xfrm>
            <a:off x="3992563" y="2809875"/>
            <a:ext cx="1895475" cy="730250"/>
          </a:xfrm>
          <a:prstGeom prst="rect">
            <a:avLst/>
          </a:prstGeom>
          <a:noFill/>
          <a:ln w="12700" algn="ctr">
            <a:noFill/>
            <a:miter lim="800000"/>
            <a:headEnd/>
            <a:tailEnd/>
          </a:ln>
        </p:spPr>
        <p:txBody>
          <a:bodyPr wrap="none">
            <a:spAutoFit/>
          </a:bodyPr>
          <a:lstStyle/>
          <a:p>
            <a:pPr algn="ctr"/>
            <a:r>
              <a:rPr lang="en-US" altLang="zh-TW" sz="1400"/>
              <a:t>1985 </a:t>
            </a:r>
            <a:r>
              <a:rPr lang="en-US" altLang="zh-TW" sz="1400">
                <a:latin typeface="Arial" charset="0"/>
              </a:rPr>
              <a:t>–</a:t>
            </a:r>
            <a:r>
              <a:rPr lang="en-US" altLang="zh-TW" sz="1400"/>
              <a:t> Intel 80386</a:t>
            </a:r>
          </a:p>
          <a:p>
            <a:pPr algn="ctr"/>
            <a:r>
              <a:rPr lang="en-US" altLang="zh-TW" sz="1400"/>
              <a:t>275K transistors</a:t>
            </a:r>
          </a:p>
          <a:p>
            <a:pPr algn="ctr"/>
            <a:r>
              <a:rPr lang="en-US" altLang="zh-TW" sz="1400"/>
              <a:t>33MHz; 104 mm</a:t>
            </a:r>
            <a:r>
              <a:rPr lang="en-US" altLang="zh-TW" sz="1400" baseline="30000"/>
              <a:t>2</a:t>
            </a:r>
          </a:p>
        </p:txBody>
      </p:sp>
      <p:sp>
        <p:nvSpPr>
          <p:cNvPr id="13" name="Text Box 12">
            <a:extLst>
              <a:ext uri="{FF2B5EF4-FFF2-40B4-BE49-F238E27FC236}">
                <a16:creationId xmlns:a16="http://schemas.microsoft.com/office/drawing/2014/main" id="{23E59ED4-D5F9-CA47-9E40-CCB4CC6D15B6}"/>
              </a:ext>
            </a:extLst>
          </p:cNvPr>
          <p:cNvSpPr txBox="1">
            <a:spLocks noChangeArrowheads="1"/>
          </p:cNvSpPr>
          <p:nvPr/>
        </p:nvSpPr>
        <p:spPr bwMode="auto">
          <a:xfrm>
            <a:off x="6694170" y="2809875"/>
            <a:ext cx="1895475" cy="730250"/>
          </a:xfrm>
          <a:prstGeom prst="rect">
            <a:avLst/>
          </a:prstGeom>
          <a:noFill/>
          <a:ln w="12700" algn="ctr">
            <a:noFill/>
            <a:miter lim="800000"/>
            <a:headEnd/>
            <a:tailEnd/>
          </a:ln>
        </p:spPr>
        <p:txBody>
          <a:bodyPr wrap="none">
            <a:spAutoFit/>
          </a:bodyPr>
          <a:lstStyle/>
          <a:p>
            <a:pPr algn="ctr"/>
            <a:r>
              <a:rPr lang="en-US" altLang="zh-TW" sz="1400"/>
              <a:t>1989 </a:t>
            </a:r>
            <a:r>
              <a:rPr lang="en-US" altLang="zh-TW" sz="1400">
                <a:latin typeface="Arial" charset="0"/>
              </a:rPr>
              <a:t>–</a:t>
            </a:r>
            <a:r>
              <a:rPr lang="en-US" altLang="zh-TW" sz="1400"/>
              <a:t> Intel 80486</a:t>
            </a:r>
          </a:p>
          <a:p>
            <a:pPr algn="ctr"/>
            <a:r>
              <a:rPr lang="en-US" altLang="zh-TW" sz="1400"/>
              <a:t>1.2M transistors</a:t>
            </a:r>
          </a:p>
          <a:p>
            <a:pPr algn="ctr"/>
            <a:r>
              <a:rPr lang="en-US" altLang="zh-TW" sz="1400"/>
              <a:t>50MHz; 163 mm</a:t>
            </a:r>
            <a:r>
              <a:rPr lang="en-US" altLang="zh-TW" sz="1400" baseline="30000"/>
              <a:t>2</a:t>
            </a:r>
          </a:p>
        </p:txBody>
      </p:sp>
      <p:sp>
        <p:nvSpPr>
          <p:cNvPr id="14" name="Text Box 13">
            <a:extLst>
              <a:ext uri="{FF2B5EF4-FFF2-40B4-BE49-F238E27FC236}">
                <a16:creationId xmlns:a16="http://schemas.microsoft.com/office/drawing/2014/main" id="{74CF3CED-5A53-ED4E-B39A-BAD967488D20}"/>
              </a:ext>
            </a:extLst>
          </p:cNvPr>
          <p:cNvSpPr txBox="1">
            <a:spLocks noChangeArrowheads="1"/>
          </p:cNvSpPr>
          <p:nvPr/>
        </p:nvSpPr>
        <p:spPr bwMode="auto">
          <a:xfrm>
            <a:off x="320675" y="5362575"/>
            <a:ext cx="2063750" cy="730250"/>
          </a:xfrm>
          <a:prstGeom prst="rect">
            <a:avLst/>
          </a:prstGeom>
          <a:noFill/>
          <a:ln w="12700" algn="ctr">
            <a:noFill/>
            <a:miter lim="800000"/>
            <a:headEnd/>
            <a:tailEnd/>
          </a:ln>
        </p:spPr>
        <p:txBody>
          <a:bodyPr wrap="none">
            <a:spAutoFit/>
          </a:bodyPr>
          <a:lstStyle/>
          <a:p>
            <a:pPr algn="ctr"/>
            <a:r>
              <a:rPr lang="en-US" altLang="zh-TW" sz="1400"/>
              <a:t>1993 </a:t>
            </a:r>
            <a:r>
              <a:rPr lang="en-US" altLang="zh-TW" sz="1400">
                <a:latin typeface="Arial" charset="0"/>
              </a:rPr>
              <a:t>–</a:t>
            </a:r>
            <a:r>
              <a:rPr lang="en-US" altLang="zh-TW" sz="1400"/>
              <a:t> Intel Pentium</a:t>
            </a:r>
          </a:p>
          <a:p>
            <a:pPr algn="ctr"/>
            <a:r>
              <a:rPr lang="en-US" altLang="zh-TW" sz="1400"/>
              <a:t>3.1M transistors</a:t>
            </a:r>
          </a:p>
          <a:p>
            <a:pPr algn="ctr"/>
            <a:r>
              <a:rPr lang="en-US" altLang="zh-TW" sz="1400"/>
              <a:t>66MHz; 264 mm</a:t>
            </a:r>
            <a:r>
              <a:rPr lang="en-US" altLang="zh-TW" sz="1400" baseline="30000"/>
              <a:t>2</a:t>
            </a:r>
          </a:p>
        </p:txBody>
      </p:sp>
      <p:sp>
        <p:nvSpPr>
          <p:cNvPr id="15" name="Text Box 14">
            <a:extLst>
              <a:ext uri="{FF2B5EF4-FFF2-40B4-BE49-F238E27FC236}">
                <a16:creationId xmlns:a16="http://schemas.microsoft.com/office/drawing/2014/main" id="{85F9DB7F-C716-2849-A4A3-70990172C6BD}"/>
              </a:ext>
            </a:extLst>
          </p:cNvPr>
          <p:cNvSpPr txBox="1">
            <a:spLocks noChangeArrowheads="1"/>
          </p:cNvSpPr>
          <p:nvPr/>
        </p:nvSpPr>
        <p:spPr bwMode="auto">
          <a:xfrm>
            <a:off x="2416810" y="5362575"/>
            <a:ext cx="2274888" cy="730250"/>
          </a:xfrm>
          <a:prstGeom prst="rect">
            <a:avLst/>
          </a:prstGeom>
          <a:noFill/>
          <a:ln w="12700" algn="ctr">
            <a:noFill/>
            <a:miter lim="800000"/>
            <a:headEnd/>
            <a:tailEnd/>
          </a:ln>
        </p:spPr>
        <p:txBody>
          <a:bodyPr wrap="none">
            <a:spAutoFit/>
          </a:bodyPr>
          <a:lstStyle/>
          <a:p>
            <a:pPr algn="ctr"/>
            <a:r>
              <a:rPr lang="en-US" altLang="zh-TW" sz="1400"/>
              <a:t>1997 </a:t>
            </a:r>
            <a:r>
              <a:rPr lang="en-US" altLang="zh-TW" sz="1400">
                <a:latin typeface="Arial" charset="0"/>
              </a:rPr>
              <a:t>–</a:t>
            </a:r>
            <a:r>
              <a:rPr lang="en-US" altLang="zh-TW" sz="1400"/>
              <a:t> Intel Pentium II</a:t>
            </a:r>
          </a:p>
          <a:p>
            <a:pPr algn="ctr"/>
            <a:r>
              <a:rPr lang="en-US" altLang="zh-TW" sz="1400"/>
              <a:t>7.5M transistors</a:t>
            </a:r>
          </a:p>
          <a:p>
            <a:pPr algn="ctr"/>
            <a:r>
              <a:rPr lang="en-US" altLang="zh-TW" sz="1400"/>
              <a:t>300MHz; 209 mm</a:t>
            </a:r>
            <a:r>
              <a:rPr lang="en-US" altLang="zh-TW" sz="1400" baseline="30000"/>
              <a:t>2 </a:t>
            </a:r>
          </a:p>
        </p:txBody>
      </p:sp>
      <p:sp>
        <p:nvSpPr>
          <p:cNvPr id="16" name="Text Box 15">
            <a:extLst>
              <a:ext uri="{FF2B5EF4-FFF2-40B4-BE49-F238E27FC236}">
                <a16:creationId xmlns:a16="http://schemas.microsoft.com/office/drawing/2014/main" id="{D1C45441-023B-4443-8A2F-42B6DFE00E93}"/>
              </a:ext>
            </a:extLst>
          </p:cNvPr>
          <p:cNvSpPr txBox="1">
            <a:spLocks noChangeArrowheads="1"/>
          </p:cNvSpPr>
          <p:nvPr/>
        </p:nvSpPr>
        <p:spPr bwMode="auto">
          <a:xfrm>
            <a:off x="4521200" y="5362575"/>
            <a:ext cx="2349500" cy="730250"/>
          </a:xfrm>
          <a:prstGeom prst="rect">
            <a:avLst/>
          </a:prstGeom>
          <a:noFill/>
          <a:ln w="12700" algn="ctr">
            <a:noFill/>
            <a:miter lim="800000"/>
            <a:headEnd/>
            <a:tailEnd/>
          </a:ln>
        </p:spPr>
        <p:txBody>
          <a:bodyPr wrap="none">
            <a:spAutoFit/>
          </a:bodyPr>
          <a:lstStyle/>
          <a:p>
            <a:pPr algn="ctr"/>
            <a:r>
              <a:rPr lang="en-US" altLang="zh-TW" sz="1400"/>
              <a:t>1999 </a:t>
            </a:r>
            <a:r>
              <a:rPr lang="en-US" altLang="zh-TW" sz="1400">
                <a:latin typeface="Arial" charset="0"/>
              </a:rPr>
              <a:t>–</a:t>
            </a:r>
            <a:r>
              <a:rPr lang="en-US" altLang="zh-TW" sz="1400"/>
              <a:t> Intel Pentium III</a:t>
            </a:r>
          </a:p>
          <a:p>
            <a:pPr algn="ctr"/>
            <a:r>
              <a:rPr lang="en-US" altLang="zh-TW" sz="1400"/>
              <a:t>28M transistors</a:t>
            </a:r>
          </a:p>
          <a:p>
            <a:pPr algn="ctr"/>
            <a:r>
              <a:rPr lang="en-US" altLang="zh-TW" sz="1400"/>
              <a:t>733MHz; 140 mm</a:t>
            </a:r>
            <a:r>
              <a:rPr lang="en-US" altLang="zh-TW" sz="1400" baseline="30000"/>
              <a:t>2 </a:t>
            </a:r>
          </a:p>
        </p:txBody>
      </p:sp>
      <p:sp>
        <p:nvSpPr>
          <p:cNvPr id="17" name="Text Box 16">
            <a:extLst>
              <a:ext uri="{FF2B5EF4-FFF2-40B4-BE49-F238E27FC236}">
                <a16:creationId xmlns:a16="http://schemas.microsoft.com/office/drawing/2014/main" id="{97B53500-A5D8-1645-B15B-A8594B99BBF8}"/>
              </a:ext>
            </a:extLst>
          </p:cNvPr>
          <p:cNvSpPr txBox="1">
            <a:spLocks noChangeArrowheads="1"/>
          </p:cNvSpPr>
          <p:nvPr/>
        </p:nvSpPr>
        <p:spPr bwMode="auto">
          <a:xfrm>
            <a:off x="6743701" y="5362575"/>
            <a:ext cx="2176463" cy="730250"/>
          </a:xfrm>
          <a:prstGeom prst="rect">
            <a:avLst/>
          </a:prstGeom>
          <a:noFill/>
          <a:ln w="12700" algn="ctr">
            <a:noFill/>
            <a:miter lim="800000"/>
            <a:headEnd/>
            <a:tailEnd/>
          </a:ln>
        </p:spPr>
        <p:txBody>
          <a:bodyPr wrap="none">
            <a:spAutoFit/>
          </a:bodyPr>
          <a:lstStyle/>
          <a:p>
            <a:pPr algn="ctr"/>
            <a:r>
              <a:rPr lang="en-US" altLang="zh-TW" sz="1400" dirty="0"/>
              <a:t>2000 </a:t>
            </a:r>
            <a:r>
              <a:rPr lang="en-US" altLang="zh-TW" sz="1400" dirty="0">
                <a:latin typeface="Arial" charset="0"/>
              </a:rPr>
              <a:t>–</a:t>
            </a:r>
            <a:r>
              <a:rPr lang="en-US" altLang="zh-TW" sz="1400" dirty="0"/>
              <a:t> Intel Pentium4</a:t>
            </a:r>
          </a:p>
          <a:p>
            <a:pPr algn="ctr"/>
            <a:r>
              <a:rPr lang="en-US" altLang="zh-TW" sz="1400" dirty="0"/>
              <a:t>42M transistors</a:t>
            </a:r>
          </a:p>
          <a:p>
            <a:pPr algn="ctr"/>
            <a:r>
              <a:rPr lang="en-US" altLang="zh-TW" sz="1400" dirty="0"/>
              <a:t>1.5MHz; 224 mm</a:t>
            </a:r>
            <a:r>
              <a:rPr lang="en-US" altLang="zh-TW" sz="1400" baseline="30000" dirty="0"/>
              <a:t>2 </a:t>
            </a:r>
          </a:p>
        </p:txBody>
      </p:sp>
      <p:pic>
        <p:nvPicPr>
          <p:cNvPr id="18" name="Picture 5">
            <a:extLst>
              <a:ext uri="{FF2B5EF4-FFF2-40B4-BE49-F238E27FC236}">
                <a16:creationId xmlns:a16="http://schemas.microsoft.com/office/drawing/2014/main" id="{EE6578DD-F251-AD43-A4AF-CA4F59F9F8F9}"/>
              </a:ext>
            </a:extLst>
          </p:cNvPr>
          <p:cNvPicPr>
            <a:picLocks noChangeAspect="1" noChangeArrowheads="1"/>
          </p:cNvPicPr>
          <p:nvPr/>
        </p:nvPicPr>
        <p:blipFill>
          <a:blip r:embed="rId9" cstate="print"/>
          <a:srcRect/>
          <a:stretch>
            <a:fillRect/>
          </a:stretch>
        </p:blipFill>
        <p:spPr bwMode="auto">
          <a:xfrm>
            <a:off x="7108508" y="1304925"/>
            <a:ext cx="1000125" cy="1466850"/>
          </a:xfrm>
          <a:prstGeom prst="rect">
            <a:avLst/>
          </a:prstGeom>
          <a:noFill/>
          <a:ln w="12700" algn="ctr">
            <a:noFill/>
            <a:miter lim="800000"/>
            <a:headEnd/>
            <a:tailEnd/>
          </a:ln>
        </p:spPr>
      </p:pic>
    </p:spTree>
    <p:extLst>
      <p:ext uri="{BB962C8B-B14F-4D97-AF65-F5344CB8AC3E}">
        <p14:creationId xmlns:p14="http://schemas.microsoft.com/office/powerpoint/2010/main" val="3892933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323810-5231-8243-91DC-1ABB82A1E471}"/>
              </a:ext>
            </a:extLst>
          </p:cNvPr>
          <p:cNvSpPr>
            <a:spLocks noGrp="1"/>
          </p:cNvSpPr>
          <p:nvPr>
            <p:ph type="sldNum" sz="quarter" idx="12"/>
          </p:nvPr>
        </p:nvSpPr>
        <p:spPr/>
        <p:txBody>
          <a:bodyPr/>
          <a:lstStyle/>
          <a:p>
            <a:fld id="{4E77BC79-9480-1042-96E1-82B94DA0811E}" type="slidenum">
              <a:rPr lang="en-US" smtClean="0"/>
              <a:t>44</a:t>
            </a:fld>
            <a:endParaRPr lang="en-US"/>
          </a:p>
        </p:txBody>
      </p:sp>
      <p:sp>
        <p:nvSpPr>
          <p:cNvPr id="3" name="Title 2">
            <a:extLst>
              <a:ext uri="{FF2B5EF4-FFF2-40B4-BE49-F238E27FC236}">
                <a16:creationId xmlns:a16="http://schemas.microsoft.com/office/drawing/2014/main" id="{D8D14F12-A0F5-F045-B2FA-1C7880514BDB}"/>
              </a:ext>
            </a:extLst>
          </p:cNvPr>
          <p:cNvSpPr>
            <a:spLocks noGrp="1"/>
          </p:cNvSpPr>
          <p:nvPr>
            <p:ph type="title"/>
          </p:nvPr>
        </p:nvSpPr>
        <p:spPr/>
        <p:txBody>
          <a:bodyPr/>
          <a:lstStyle/>
          <a:p>
            <a:r>
              <a:rPr lang="en-US" dirty="0"/>
              <a:t>Automation is an Optimization</a:t>
            </a:r>
          </a:p>
        </p:txBody>
      </p:sp>
      <p:sp>
        <p:nvSpPr>
          <p:cNvPr id="4" name="Content Placeholder 3">
            <a:extLst>
              <a:ext uri="{FF2B5EF4-FFF2-40B4-BE49-F238E27FC236}">
                <a16:creationId xmlns:a16="http://schemas.microsoft.com/office/drawing/2014/main" id="{E4A3DDEE-6CA8-BE49-B7B5-53E1DCD9F4FC}"/>
              </a:ext>
            </a:extLst>
          </p:cNvPr>
          <p:cNvSpPr>
            <a:spLocks noGrp="1"/>
          </p:cNvSpPr>
          <p:nvPr>
            <p:ph idx="1"/>
          </p:nvPr>
        </p:nvSpPr>
        <p:spPr>
          <a:xfrm>
            <a:off x="628650" y="1295944"/>
            <a:ext cx="7886700" cy="5078672"/>
          </a:xfrm>
        </p:spPr>
        <p:txBody>
          <a:bodyPr>
            <a:normAutofit/>
          </a:bodyPr>
          <a:lstStyle/>
          <a:p>
            <a:r>
              <a:rPr lang="en-US" dirty="0"/>
              <a:t>Automation with no optimization has no value</a:t>
            </a:r>
          </a:p>
          <a:p>
            <a:pPr lvl="1"/>
            <a:r>
              <a:rPr lang="en-US" dirty="0"/>
              <a:t>Of course, why are you wasting time!?</a:t>
            </a:r>
          </a:p>
          <a:p>
            <a:r>
              <a:rPr lang="en-US" dirty="0"/>
              <a:t>Optimization aims to outperform manual designs</a:t>
            </a:r>
          </a:p>
          <a:p>
            <a:pPr lvl="1"/>
            <a:r>
              <a:rPr lang="en-US" dirty="0"/>
              <a:t>Too much expensive to rely on human</a:t>
            </a:r>
          </a:p>
          <a:p>
            <a:pPr lvl="1"/>
            <a:r>
              <a:rPr lang="en-US" dirty="0"/>
              <a:t>Want the process to be automated</a:t>
            </a:r>
          </a:p>
          <a:p>
            <a:r>
              <a:rPr lang="en-US" dirty="0"/>
              <a:t>Objectives</a:t>
            </a:r>
          </a:p>
          <a:p>
            <a:pPr lvl="1"/>
            <a:r>
              <a:rPr lang="en-US" dirty="0"/>
              <a:t>Low Power</a:t>
            </a:r>
          </a:p>
          <a:p>
            <a:pPr lvl="1"/>
            <a:r>
              <a:rPr lang="en-US" dirty="0"/>
              <a:t>Faster timing</a:t>
            </a:r>
          </a:p>
          <a:p>
            <a:pPr lvl="1"/>
            <a:r>
              <a:rPr lang="en-US" dirty="0"/>
              <a:t>Smaller area</a:t>
            </a:r>
          </a:p>
          <a:p>
            <a:pPr lvl="1"/>
            <a:r>
              <a:rPr lang="en-US" dirty="0"/>
              <a:t>…</a:t>
            </a:r>
          </a:p>
        </p:txBody>
      </p:sp>
    </p:spTree>
    <p:extLst>
      <p:ext uri="{BB962C8B-B14F-4D97-AF65-F5344CB8AC3E}">
        <p14:creationId xmlns:p14="http://schemas.microsoft.com/office/powerpoint/2010/main" val="41557306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B6023E-9C50-B04D-9C43-B90573DA96A0}"/>
              </a:ext>
            </a:extLst>
          </p:cNvPr>
          <p:cNvSpPr>
            <a:spLocks noGrp="1"/>
          </p:cNvSpPr>
          <p:nvPr>
            <p:ph type="sldNum" sz="quarter" idx="12"/>
          </p:nvPr>
        </p:nvSpPr>
        <p:spPr/>
        <p:txBody>
          <a:bodyPr/>
          <a:lstStyle/>
          <a:p>
            <a:fld id="{4E77BC79-9480-1042-96E1-82B94DA0811E}" type="slidenum">
              <a:rPr lang="en-US" smtClean="0"/>
              <a:t>45</a:t>
            </a:fld>
            <a:endParaRPr lang="en-US"/>
          </a:p>
        </p:txBody>
      </p:sp>
      <p:sp>
        <p:nvSpPr>
          <p:cNvPr id="3" name="Title 2">
            <a:extLst>
              <a:ext uri="{FF2B5EF4-FFF2-40B4-BE49-F238E27FC236}">
                <a16:creationId xmlns:a16="http://schemas.microsoft.com/office/drawing/2014/main" id="{B8C9CF2D-54C4-604A-914C-4AAF03C2D16F}"/>
              </a:ext>
            </a:extLst>
          </p:cNvPr>
          <p:cNvSpPr>
            <a:spLocks noGrp="1"/>
          </p:cNvSpPr>
          <p:nvPr>
            <p:ph type="title"/>
          </p:nvPr>
        </p:nvSpPr>
        <p:spPr/>
        <p:txBody>
          <a:bodyPr/>
          <a:lstStyle/>
          <a:p>
            <a:r>
              <a:rPr lang="en-US" dirty="0"/>
              <a:t>There is NO Perfect Solution</a:t>
            </a:r>
          </a:p>
        </p:txBody>
      </p:sp>
      <p:sp>
        <p:nvSpPr>
          <p:cNvPr id="13" name="Rectangle 2">
            <a:extLst>
              <a:ext uri="{FF2B5EF4-FFF2-40B4-BE49-F238E27FC236}">
                <a16:creationId xmlns:a16="http://schemas.microsoft.com/office/drawing/2014/main" id="{3AB901D5-016E-2E44-98F1-948B3D5A8C93}"/>
              </a:ext>
            </a:extLst>
          </p:cNvPr>
          <p:cNvSpPr>
            <a:spLocks noChangeArrowheads="1"/>
          </p:cNvSpPr>
          <p:nvPr/>
        </p:nvSpPr>
        <p:spPr bwMode="auto">
          <a:xfrm>
            <a:off x="3729673" y="2119799"/>
            <a:ext cx="2663825" cy="2665412"/>
          </a:xfrm>
          <a:prstGeom prst="rect">
            <a:avLst/>
          </a:prstGeom>
          <a:solidFill>
            <a:srgbClr val="33CC33">
              <a:alpha val="30196"/>
            </a:srgbClr>
          </a:solidFill>
          <a:ln w="9525">
            <a:solidFill>
              <a:srgbClr val="33CC33"/>
            </a:solidFill>
            <a:miter lim="800000"/>
            <a:headEnd/>
            <a:tailEnd/>
          </a:ln>
        </p:spPr>
        <p:txBody>
          <a:bodyPr wrap="none" anchor="ctr"/>
          <a:lstStyle/>
          <a:p>
            <a:endParaRPr lang="fr-FR" sz="3200" b="0">
              <a:solidFill>
                <a:srgbClr val="33CC33"/>
              </a:solidFill>
              <a:latin typeface="Calibri" panose="020F0502020204030204" pitchFamily="34" charset="0"/>
              <a:cs typeface="Calibri" panose="020F0502020204030204" pitchFamily="34" charset="0"/>
            </a:endParaRPr>
          </a:p>
        </p:txBody>
      </p:sp>
      <p:sp>
        <p:nvSpPr>
          <p:cNvPr id="14" name="Rectangle 3">
            <a:extLst>
              <a:ext uri="{FF2B5EF4-FFF2-40B4-BE49-F238E27FC236}">
                <a16:creationId xmlns:a16="http://schemas.microsoft.com/office/drawing/2014/main" id="{1F065C65-E941-BB40-8112-92CA7C0FD184}"/>
              </a:ext>
            </a:extLst>
          </p:cNvPr>
          <p:cNvSpPr>
            <a:spLocks noChangeArrowheads="1"/>
          </p:cNvSpPr>
          <p:nvPr/>
        </p:nvSpPr>
        <p:spPr bwMode="auto">
          <a:xfrm>
            <a:off x="2866073" y="2767499"/>
            <a:ext cx="2663825" cy="2663825"/>
          </a:xfrm>
          <a:prstGeom prst="rect">
            <a:avLst/>
          </a:prstGeom>
          <a:solidFill>
            <a:schemeClr val="hlink">
              <a:alpha val="29019"/>
            </a:schemeClr>
          </a:solidFill>
          <a:ln w="9525">
            <a:solidFill>
              <a:srgbClr val="FF3300"/>
            </a:solidFill>
            <a:miter lim="800000"/>
            <a:headEnd/>
            <a:tailEnd/>
          </a:ln>
        </p:spPr>
        <p:txBody>
          <a:bodyPr wrap="none" anchor="ctr"/>
          <a:lstStyle/>
          <a:p>
            <a:endParaRPr lang="fr-FR" sz="3200" b="0">
              <a:solidFill>
                <a:srgbClr val="FF3300"/>
              </a:solidFill>
              <a:latin typeface="Calibri" panose="020F0502020204030204" pitchFamily="34" charset="0"/>
              <a:cs typeface="Calibri" panose="020F0502020204030204" pitchFamily="34" charset="0"/>
            </a:endParaRPr>
          </a:p>
        </p:txBody>
      </p:sp>
      <p:sp>
        <p:nvSpPr>
          <p:cNvPr id="15" name="Rectangle 4">
            <a:extLst>
              <a:ext uri="{FF2B5EF4-FFF2-40B4-BE49-F238E27FC236}">
                <a16:creationId xmlns:a16="http://schemas.microsoft.com/office/drawing/2014/main" id="{C708C5CC-E247-4B4D-9504-EC6634B696A8}"/>
              </a:ext>
            </a:extLst>
          </p:cNvPr>
          <p:cNvSpPr>
            <a:spLocks noChangeArrowheads="1"/>
          </p:cNvSpPr>
          <p:nvPr/>
        </p:nvSpPr>
        <p:spPr bwMode="auto">
          <a:xfrm>
            <a:off x="2073910" y="3343761"/>
            <a:ext cx="2663825" cy="2665413"/>
          </a:xfrm>
          <a:prstGeom prst="rect">
            <a:avLst/>
          </a:prstGeom>
          <a:solidFill>
            <a:schemeClr val="tx2">
              <a:alpha val="30196"/>
            </a:schemeClr>
          </a:solidFill>
          <a:ln w="9525">
            <a:solidFill>
              <a:schemeClr val="tx2"/>
            </a:solidFill>
            <a:miter lim="800000"/>
            <a:headEnd/>
            <a:tailEnd/>
          </a:ln>
        </p:spPr>
        <p:txBody>
          <a:bodyPr wrap="none" anchor="ctr"/>
          <a:lstStyle/>
          <a:p>
            <a:endParaRPr lang="en-US" sz="3200">
              <a:latin typeface="Calibri" panose="020F0502020204030204" pitchFamily="34" charset="0"/>
              <a:cs typeface="Calibri" panose="020F0502020204030204" pitchFamily="34" charset="0"/>
            </a:endParaRPr>
          </a:p>
        </p:txBody>
      </p:sp>
      <p:sp>
        <p:nvSpPr>
          <p:cNvPr id="16" name="Line 6">
            <a:extLst>
              <a:ext uri="{FF2B5EF4-FFF2-40B4-BE49-F238E27FC236}">
                <a16:creationId xmlns:a16="http://schemas.microsoft.com/office/drawing/2014/main" id="{B809F39B-E784-A64E-A699-ECEDDD5D796D}"/>
              </a:ext>
            </a:extLst>
          </p:cNvPr>
          <p:cNvSpPr>
            <a:spLocks noChangeShapeType="1"/>
          </p:cNvSpPr>
          <p:nvPr/>
        </p:nvSpPr>
        <p:spPr bwMode="auto">
          <a:xfrm flipV="1">
            <a:off x="2073910" y="4342299"/>
            <a:ext cx="2233613" cy="1666875"/>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3200">
              <a:latin typeface="Calibri" panose="020F0502020204030204" pitchFamily="34" charset="0"/>
              <a:cs typeface="Calibri" panose="020F0502020204030204" pitchFamily="34" charset="0"/>
            </a:endParaRPr>
          </a:p>
        </p:txBody>
      </p:sp>
      <p:sp>
        <p:nvSpPr>
          <p:cNvPr id="17" name="Line 7">
            <a:extLst>
              <a:ext uri="{FF2B5EF4-FFF2-40B4-BE49-F238E27FC236}">
                <a16:creationId xmlns:a16="http://schemas.microsoft.com/office/drawing/2014/main" id="{4523CEEF-1C64-574F-AC78-2DA31D57EAB1}"/>
              </a:ext>
            </a:extLst>
          </p:cNvPr>
          <p:cNvSpPr>
            <a:spLocks noChangeShapeType="1"/>
          </p:cNvSpPr>
          <p:nvPr/>
        </p:nvSpPr>
        <p:spPr bwMode="auto">
          <a:xfrm flipV="1">
            <a:off x="4731385" y="4342299"/>
            <a:ext cx="2233613" cy="1666875"/>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3200">
              <a:latin typeface="Calibri" panose="020F0502020204030204" pitchFamily="34" charset="0"/>
              <a:cs typeface="Calibri" panose="020F0502020204030204" pitchFamily="34" charset="0"/>
            </a:endParaRPr>
          </a:p>
        </p:txBody>
      </p:sp>
      <p:sp>
        <p:nvSpPr>
          <p:cNvPr id="18" name="Line 8">
            <a:extLst>
              <a:ext uri="{FF2B5EF4-FFF2-40B4-BE49-F238E27FC236}">
                <a16:creationId xmlns:a16="http://schemas.microsoft.com/office/drawing/2014/main" id="{0E03A56E-49FE-EC4C-8192-FBA123F6E63A}"/>
              </a:ext>
            </a:extLst>
          </p:cNvPr>
          <p:cNvSpPr>
            <a:spLocks noChangeShapeType="1"/>
          </p:cNvSpPr>
          <p:nvPr/>
        </p:nvSpPr>
        <p:spPr bwMode="auto">
          <a:xfrm>
            <a:off x="2073910" y="6009174"/>
            <a:ext cx="4348163" cy="0"/>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3200">
              <a:latin typeface="Calibri" panose="020F0502020204030204" pitchFamily="34" charset="0"/>
              <a:cs typeface="Calibri" panose="020F0502020204030204" pitchFamily="34" charset="0"/>
            </a:endParaRPr>
          </a:p>
        </p:txBody>
      </p:sp>
      <p:sp>
        <p:nvSpPr>
          <p:cNvPr id="19" name="Line 9">
            <a:extLst>
              <a:ext uri="{FF2B5EF4-FFF2-40B4-BE49-F238E27FC236}">
                <a16:creationId xmlns:a16="http://schemas.microsoft.com/office/drawing/2014/main" id="{4983A4DF-ADC9-2544-B94E-F5C844EE55F6}"/>
              </a:ext>
            </a:extLst>
          </p:cNvPr>
          <p:cNvSpPr>
            <a:spLocks noChangeShapeType="1"/>
          </p:cNvSpPr>
          <p:nvPr/>
        </p:nvSpPr>
        <p:spPr bwMode="auto">
          <a:xfrm flipV="1">
            <a:off x="2073910" y="2623036"/>
            <a:ext cx="0" cy="3386138"/>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3200">
              <a:latin typeface="Calibri" panose="020F0502020204030204" pitchFamily="34" charset="0"/>
              <a:cs typeface="Calibri" panose="020F0502020204030204" pitchFamily="34" charset="0"/>
            </a:endParaRPr>
          </a:p>
        </p:txBody>
      </p:sp>
      <p:sp>
        <p:nvSpPr>
          <p:cNvPr id="20" name="Line 10">
            <a:extLst>
              <a:ext uri="{FF2B5EF4-FFF2-40B4-BE49-F238E27FC236}">
                <a16:creationId xmlns:a16="http://schemas.microsoft.com/office/drawing/2014/main" id="{C78C52B8-978E-E646-B948-FF85C643F958}"/>
              </a:ext>
            </a:extLst>
          </p:cNvPr>
          <p:cNvSpPr>
            <a:spLocks noChangeShapeType="1"/>
          </p:cNvSpPr>
          <p:nvPr/>
        </p:nvSpPr>
        <p:spPr bwMode="auto">
          <a:xfrm>
            <a:off x="2858135" y="5431324"/>
            <a:ext cx="4348163" cy="0"/>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3200">
              <a:latin typeface="Calibri" panose="020F0502020204030204" pitchFamily="34" charset="0"/>
              <a:cs typeface="Calibri" panose="020F0502020204030204" pitchFamily="34" charset="0"/>
            </a:endParaRPr>
          </a:p>
        </p:txBody>
      </p:sp>
      <p:sp>
        <p:nvSpPr>
          <p:cNvPr id="21" name="Line 11">
            <a:extLst>
              <a:ext uri="{FF2B5EF4-FFF2-40B4-BE49-F238E27FC236}">
                <a16:creationId xmlns:a16="http://schemas.microsoft.com/office/drawing/2014/main" id="{DB388E43-9237-9F40-BF81-ABC5EC82FC62}"/>
              </a:ext>
            </a:extLst>
          </p:cNvPr>
          <p:cNvSpPr>
            <a:spLocks noChangeShapeType="1"/>
          </p:cNvSpPr>
          <p:nvPr/>
        </p:nvSpPr>
        <p:spPr bwMode="auto">
          <a:xfrm>
            <a:off x="3702685" y="4786799"/>
            <a:ext cx="4348163" cy="0"/>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3200">
              <a:latin typeface="Calibri" panose="020F0502020204030204" pitchFamily="34" charset="0"/>
              <a:cs typeface="Calibri" panose="020F0502020204030204" pitchFamily="34" charset="0"/>
            </a:endParaRPr>
          </a:p>
        </p:txBody>
      </p:sp>
      <p:sp>
        <p:nvSpPr>
          <p:cNvPr id="22" name="Line 12">
            <a:extLst>
              <a:ext uri="{FF2B5EF4-FFF2-40B4-BE49-F238E27FC236}">
                <a16:creationId xmlns:a16="http://schemas.microsoft.com/office/drawing/2014/main" id="{93A9ECE0-5112-3841-A507-6BF4DFA5CBB0}"/>
              </a:ext>
            </a:extLst>
          </p:cNvPr>
          <p:cNvSpPr>
            <a:spLocks noChangeShapeType="1"/>
          </p:cNvSpPr>
          <p:nvPr/>
        </p:nvSpPr>
        <p:spPr bwMode="auto">
          <a:xfrm flipV="1">
            <a:off x="2858135" y="2119799"/>
            <a:ext cx="7938" cy="3278187"/>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3200">
              <a:latin typeface="Calibri" panose="020F0502020204030204" pitchFamily="34" charset="0"/>
              <a:cs typeface="Calibri" panose="020F0502020204030204" pitchFamily="34" charset="0"/>
            </a:endParaRPr>
          </a:p>
        </p:txBody>
      </p:sp>
      <p:sp>
        <p:nvSpPr>
          <p:cNvPr id="23" name="Line 13">
            <a:extLst>
              <a:ext uri="{FF2B5EF4-FFF2-40B4-BE49-F238E27FC236}">
                <a16:creationId xmlns:a16="http://schemas.microsoft.com/office/drawing/2014/main" id="{13FE4F6B-39E3-4349-9CD1-1B33858CAE0C}"/>
              </a:ext>
            </a:extLst>
          </p:cNvPr>
          <p:cNvSpPr>
            <a:spLocks noChangeShapeType="1"/>
          </p:cNvSpPr>
          <p:nvPr/>
        </p:nvSpPr>
        <p:spPr bwMode="auto">
          <a:xfrm flipV="1">
            <a:off x="3729673" y="1472099"/>
            <a:ext cx="26987" cy="3314700"/>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3200">
              <a:latin typeface="Calibri" panose="020F0502020204030204" pitchFamily="34" charset="0"/>
              <a:cs typeface="Calibri" panose="020F0502020204030204" pitchFamily="34" charset="0"/>
            </a:endParaRPr>
          </a:p>
        </p:txBody>
      </p:sp>
      <p:sp>
        <p:nvSpPr>
          <p:cNvPr id="24" name="Line 14">
            <a:extLst>
              <a:ext uri="{FF2B5EF4-FFF2-40B4-BE49-F238E27FC236}">
                <a16:creationId xmlns:a16="http://schemas.microsoft.com/office/drawing/2014/main" id="{FCD020BB-DB6B-FA49-AC36-85ACAF46EE21}"/>
              </a:ext>
            </a:extLst>
          </p:cNvPr>
          <p:cNvSpPr>
            <a:spLocks noChangeShapeType="1"/>
          </p:cNvSpPr>
          <p:nvPr/>
        </p:nvSpPr>
        <p:spPr bwMode="auto">
          <a:xfrm flipV="1">
            <a:off x="2073910" y="1687999"/>
            <a:ext cx="2233613" cy="1666875"/>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3200">
              <a:latin typeface="Calibri" panose="020F0502020204030204" pitchFamily="34" charset="0"/>
              <a:cs typeface="Calibri" panose="020F0502020204030204" pitchFamily="34" charset="0"/>
            </a:endParaRPr>
          </a:p>
        </p:txBody>
      </p:sp>
      <p:sp>
        <p:nvSpPr>
          <p:cNvPr id="25" name="Text Box 15">
            <a:extLst>
              <a:ext uri="{FF2B5EF4-FFF2-40B4-BE49-F238E27FC236}">
                <a16:creationId xmlns:a16="http://schemas.microsoft.com/office/drawing/2014/main" id="{12039663-2E80-284F-A510-A758543F9766}"/>
              </a:ext>
            </a:extLst>
          </p:cNvPr>
          <p:cNvSpPr txBox="1">
            <a:spLocks noChangeArrowheads="1"/>
          </p:cNvSpPr>
          <p:nvPr/>
        </p:nvSpPr>
        <p:spPr bwMode="auto">
          <a:xfrm>
            <a:off x="1138873" y="2551599"/>
            <a:ext cx="143986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Narrow"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Narrow"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Narrow"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Narrow" charset="0"/>
                <a:ea typeface="ＭＳ Ｐゴシック" charset="0"/>
              </a:defRPr>
            </a:lvl9pPr>
          </a:lstStyle>
          <a:p>
            <a:pPr>
              <a:spcBef>
                <a:spcPct val="50000"/>
              </a:spcBef>
            </a:pPr>
            <a:r>
              <a:rPr lang="en-US" sz="1400">
                <a:solidFill>
                  <a:schemeClr val="tx2"/>
                </a:solidFill>
                <a:latin typeface="Calibri" panose="020F0502020204030204" pitchFamily="34" charset="0"/>
                <a:cs typeface="Calibri" panose="020F0502020204030204" pitchFamily="34" charset="0"/>
              </a:rPr>
              <a:t>Area</a:t>
            </a:r>
          </a:p>
        </p:txBody>
      </p:sp>
      <p:sp>
        <p:nvSpPr>
          <p:cNvPr id="26" name="Text Box 16">
            <a:extLst>
              <a:ext uri="{FF2B5EF4-FFF2-40B4-BE49-F238E27FC236}">
                <a16:creationId xmlns:a16="http://schemas.microsoft.com/office/drawing/2014/main" id="{EBA6A3CA-F82B-DE42-B7A9-44EB74C76781}"/>
              </a:ext>
            </a:extLst>
          </p:cNvPr>
          <p:cNvSpPr txBox="1">
            <a:spLocks noChangeArrowheads="1"/>
          </p:cNvSpPr>
          <p:nvPr/>
        </p:nvSpPr>
        <p:spPr bwMode="auto">
          <a:xfrm>
            <a:off x="1929448" y="1975336"/>
            <a:ext cx="143986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Narrow"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Narrow"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Narrow"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Narrow" charset="0"/>
                <a:ea typeface="ＭＳ Ｐゴシック" charset="0"/>
              </a:defRPr>
            </a:lvl9pPr>
          </a:lstStyle>
          <a:p>
            <a:pPr>
              <a:spcBef>
                <a:spcPct val="50000"/>
              </a:spcBef>
            </a:pPr>
            <a:r>
              <a:rPr lang="en-US" sz="1400">
                <a:solidFill>
                  <a:schemeClr val="tx2"/>
                </a:solidFill>
                <a:latin typeface="Calibri" panose="020F0502020204030204" pitchFamily="34" charset="0"/>
                <a:cs typeface="Calibri" panose="020F0502020204030204" pitchFamily="34" charset="0"/>
              </a:rPr>
              <a:t>Area</a:t>
            </a:r>
          </a:p>
        </p:txBody>
      </p:sp>
      <p:sp>
        <p:nvSpPr>
          <p:cNvPr id="27" name="Text Box 17">
            <a:extLst>
              <a:ext uri="{FF2B5EF4-FFF2-40B4-BE49-F238E27FC236}">
                <a16:creationId xmlns:a16="http://schemas.microsoft.com/office/drawing/2014/main" id="{05D3E682-84E2-AB49-990B-874A9042BA3B}"/>
              </a:ext>
            </a:extLst>
          </p:cNvPr>
          <p:cNvSpPr txBox="1">
            <a:spLocks noChangeArrowheads="1"/>
          </p:cNvSpPr>
          <p:nvPr/>
        </p:nvSpPr>
        <p:spPr bwMode="auto">
          <a:xfrm>
            <a:off x="2794635" y="1399074"/>
            <a:ext cx="143986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Narrow"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Narrow"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Narrow"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Narrow" charset="0"/>
                <a:ea typeface="ＭＳ Ｐゴシック" charset="0"/>
              </a:defRPr>
            </a:lvl9pPr>
          </a:lstStyle>
          <a:p>
            <a:pPr>
              <a:spcBef>
                <a:spcPct val="50000"/>
              </a:spcBef>
            </a:pPr>
            <a:r>
              <a:rPr lang="en-US" sz="1400">
                <a:solidFill>
                  <a:schemeClr val="tx2"/>
                </a:solidFill>
                <a:latin typeface="Calibri" panose="020F0502020204030204" pitchFamily="34" charset="0"/>
                <a:cs typeface="Calibri" panose="020F0502020204030204" pitchFamily="34" charset="0"/>
              </a:rPr>
              <a:t>Area</a:t>
            </a:r>
          </a:p>
        </p:txBody>
      </p:sp>
      <p:sp>
        <p:nvSpPr>
          <p:cNvPr id="28" name="Text Box 18">
            <a:extLst>
              <a:ext uri="{FF2B5EF4-FFF2-40B4-BE49-F238E27FC236}">
                <a16:creationId xmlns:a16="http://schemas.microsoft.com/office/drawing/2014/main" id="{D2627CD8-44B2-D140-A63E-7FDE2FA35216}"/>
              </a:ext>
            </a:extLst>
          </p:cNvPr>
          <p:cNvSpPr txBox="1">
            <a:spLocks noChangeArrowheads="1"/>
          </p:cNvSpPr>
          <p:nvPr/>
        </p:nvSpPr>
        <p:spPr bwMode="auto">
          <a:xfrm>
            <a:off x="5387023" y="5715486"/>
            <a:ext cx="143986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Narrow"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Narrow"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Narrow"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Narrow" charset="0"/>
                <a:ea typeface="ＭＳ Ｐゴシック" charset="0"/>
              </a:defRPr>
            </a:lvl9pPr>
          </a:lstStyle>
          <a:p>
            <a:pPr>
              <a:spcBef>
                <a:spcPct val="50000"/>
              </a:spcBef>
            </a:pPr>
            <a:r>
              <a:rPr lang="en-US" sz="1400">
                <a:solidFill>
                  <a:schemeClr val="tx2"/>
                </a:solidFill>
                <a:latin typeface="Calibri" panose="020F0502020204030204" pitchFamily="34" charset="0"/>
                <a:cs typeface="Calibri" panose="020F0502020204030204" pitchFamily="34" charset="0"/>
              </a:rPr>
              <a:t>Latency</a:t>
            </a:r>
          </a:p>
        </p:txBody>
      </p:sp>
      <p:sp>
        <p:nvSpPr>
          <p:cNvPr id="29" name="Text Box 19">
            <a:extLst>
              <a:ext uri="{FF2B5EF4-FFF2-40B4-BE49-F238E27FC236}">
                <a16:creationId xmlns:a16="http://schemas.microsoft.com/office/drawing/2014/main" id="{037A15C7-CF31-8949-8818-2B42B5D75E25}"/>
              </a:ext>
            </a:extLst>
          </p:cNvPr>
          <p:cNvSpPr txBox="1">
            <a:spLocks noChangeArrowheads="1"/>
          </p:cNvSpPr>
          <p:nvPr/>
        </p:nvSpPr>
        <p:spPr bwMode="auto">
          <a:xfrm>
            <a:off x="6106160" y="5143986"/>
            <a:ext cx="143986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Narrow"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Narrow"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Narrow"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Narrow" charset="0"/>
                <a:ea typeface="ＭＳ Ｐゴシック" charset="0"/>
              </a:defRPr>
            </a:lvl9pPr>
          </a:lstStyle>
          <a:p>
            <a:pPr>
              <a:spcBef>
                <a:spcPct val="50000"/>
              </a:spcBef>
            </a:pPr>
            <a:r>
              <a:rPr lang="en-US" sz="1400">
                <a:solidFill>
                  <a:schemeClr val="tx2"/>
                </a:solidFill>
                <a:latin typeface="Calibri" panose="020F0502020204030204" pitchFamily="34" charset="0"/>
                <a:cs typeface="Calibri" panose="020F0502020204030204" pitchFamily="34" charset="0"/>
              </a:rPr>
              <a:t>Latency</a:t>
            </a:r>
          </a:p>
        </p:txBody>
      </p:sp>
      <p:sp>
        <p:nvSpPr>
          <p:cNvPr id="30" name="Text Box 20">
            <a:extLst>
              <a:ext uri="{FF2B5EF4-FFF2-40B4-BE49-F238E27FC236}">
                <a16:creationId xmlns:a16="http://schemas.microsoft.com/office/drawing/2014/main" id="{47B2425B-ED21-3C4C-B7D5-E2A16845AF1A}"/>
              </a:ext>
            </a:extLst>
          </p:cNvPr>
          <p:cNvSpPr txBox="1">
            <a:spLocks noChangeArrowheads="1"/>
          </p:cNvSpPr>
          <p:nvPr/>
        </p:nvSpPr>
        <p:spPr bwMode="auto">
          <a:xfrm>
            <a:off x="6898323" y="4491524"/>
            <a:ext cx="143986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Narrow"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Narrow"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Narrow"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Narrow" charset="0"/>
                <a:ea typeface="ＭＳ Ｐゴシック" charset="0"/>
              </a:defRPr>
            </a:lvl9pPr>
          </a:lstStyle>
          <a:p>
            <a:pPr>
              <a:spcBef>
                <a:spcPct val="50000"/>
              </a:spcBef>
            </a:pPr>
            <a:r>
              <a:rPr lang="en-US" sz="1400" dirty="0">
                <a:solidFill>
                  <a:schemeClr val="tx2"/>
                </a:solidFill>
                <a:latin typeface="Calibri" panose="020F0502020204030204" pitchFamily="34" charset="0"/>
                <a:cs typeface="Calibri" panose="020F0502020204030204" pitchFamily="34" charset="0"/>
              </a:rPr>
              <a:t>Latency</a:t>
            </a:r>
          </a:p>
        </p:txBody>
      </p:sp>
      <p:sp>
        <p:nvSpPr>
          <p:cNvPr id="31" name="Text Box 21">
            <a:extLst>
              <a:ext uri="{FF2B5EF4-FFF2-40B4-BE49-F238E27FC236}">
                <a16:creationId xmlns:a16="http://schemas.microsoft.com/office/drawing/2014/main" id="{BD7C85D5-6C5C-8747-B7BA-FE305B025BEE}"/>
              </a:ext>
            </a:extLst>
          </p:cNvPr>
          <p:cNvSpPr txBox="1">
            <a:spLocks noChangeArrowheads="1"/>
          </p:cNvSpPr>
          <p:nvPr/>
        </p:nvSpPr>
        <p:spPr bwMode="auto">
          <a:xfrm>
            <a:off x="4378959" y="6007586"/>
            <a:ext cx="143827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Narrow"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Narrow"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Narrow"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Narrow" charset="0"/>
                <a:ea typeface="ＭＳ Ｐゴシック" charset="0"/>
              </a:defRPr>
            </a:lvl9pPr>
          </a:lstStyle>
          <a:p>
            <a:pPr algn="l">
              <a:spcBef>
                <a:spcPct val="50000"/>
              </a:spcBef>
            </a:pPr>
            <a:r>
              <a:rPr lang="en-US" sz="1400" dirty="0">
                <a:solidFill>
                  <a:schemeClr val="tx2"/>
                </a:solidFill>
                <a:latin typeface="Calibri" panose="020F0502020204030204" pitchFamily="34" charset="0"/>
                <a:cs typeface="Calibri" panose="020F0502020204030204" pitchFamily="34" charset="0"/>
              </a:rPr>
              <a:t>Latency Max</a:t>
            </a:r>
          </a:p>
        </p:txBody>
      </p:sp>
      <p:sp>
        <p:nvSpPr>
          <p:cNvPr id="32" name="Text Box 22">
            <a:extLst>
              <a:ext uri="{FF2B5EF4-FFF2-40B4-BE49-F238E27FC236}">
                <a16:creationId xmlns:a16="http://schemas.microsoft.com/office/drawing/2014/main" id="{145F2941-B8B6-154A-8A2D-C64A9BD8210F}"/>
              </a:ext>
            </a:extLst>
          </p:cNvPr>
          <p:cNvSpPr txBox="1">
            <a:spLocks noChangeArrowheads="1"/>
          </p:cNvSpPr>
          <p:nvPr/>
        </p:nvSpPr>
        <p:spPr bwMode="auto">
          <a:xfrm>
            <a:off x="1504950" y="3199299"/>
            <a:ext cx="71913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Narrow"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Narrow"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Narrow"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Narrow" charset="0"/>
                <a:ea typeface="ＭＳ Ｐゴシック" charset="0"/>
              </a:defRPr>
            </a:lvl9pPr>
          </a:lstStyle>
          <a:p>
            <a:pPr algn="l">
              <a:spcBef>
                <a:spcPct val="50000"/>
              </a:spcBef>
            </a:pPr>
            <a:r>
              <a:rPr lang="en-US" sz="1400" dirty="0">
                <a:solidFill>
                  <a:schemeClr val="tx2"/>
                </a:solidFill>
                <a:latin typeface="Calibri" panose="020F0502020204030204" pitchFamily="34" charset="0"/>
                <a:cs typeface="Calibri" panose="020F0502020204030204" pitchFamily="34" charset="0"/>
              </a:rPr>
              <a:t>Area Max</a:t>
            </a:r>
          </a:p>
        </p:txBody>
      </p:sp>
      <p:sp>
        <p:nvSpPr>
          <p:cNvPr id="33" name="Text Box 23">
            <a:extLst>
              <a:ext uri="{FF2B5EF4-FFF2-40B4-BE49-F238E27FC236}">
                <a16:creationId xmlns:a16="http://schemas.microsoft.com/office/drawing/2014/main" id="{D266F02F-C859-9B44-8E46-E76AD52CD127}"/>
              </a:ext>
            </a:extLst>
          </p:cNvPr>
          <p:cNvSpPr txBox="1">
            <a:spLocks noChangeArrowheads="1"/>
          </p:cNvSpPr>
          <p:nvPr/>
        </p:nvSpPr>
        <p:spPr bwMode="auto">
          <a:xfrm rot="-2309598">
            <a:off x="6034723" y="4175711"/>
            <a:ext cx="143986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Narrow"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Narrow"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Narrow"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Narrow" charset="0"/>
                <a:ea typeface="ＭＳ Ｐゴシック" charset="0"/>
              </a:defRPr>
            </a:lvl9pPr>
          </a:lstStyle>
          <a:p>
            <a:pPr>
              <a:spcBef>
                <a:spcPct val="50000"/>
              </a:spcBef>
            </a:pPr>
            <a:r>
              <a:rPr lang="en-US" sz="1400">
                <a:solidFill>
                  <a:schemeClr val="tx2"/>
                </a:solidFill>
                <a:latin typeface="Calibri" panose="020F0502020204030204" pitchFamily="34" charset="0"/>
                <a:cs typeface="Calibri" panose="020F0502020204030204" pitchFamily="34" charset="0"/>
              </a:rPr>
              <a:t>Cycle-time</a:t>
            </a:r>
          </a:p>
        </p:txBody>
      </p:sp>
      <p:sp>
        <p:nvSpPr>
          <p:cNvPr id="34" name="Rectangle 24">
            <a:extLst>
              <a:ext uri="{FF2B5EF4-FFF2-40B4-BE49-F238E27FC236}">
                <a16:creationId xmlns:a16="http://schemas.microsoft.com/office/drawing/2014/main" id="{965777A7-DE83-244D-AF63-00F905CB7C02}"/>
              </a:ext>
            </a:extLst>
          </p:cNvPr>
          <p:cNvSpPr>
            <a:spLocks noChangeArrowheads="1"/>
          </p:cNvSpPr>
          <p:nvPr/>
        </p:nvSpPr>
        <p:spPr bwMode="auto">
          <a:xfrm>
            <a:off x="4018598" y="2480161"/>
            <a:ext cx="71437" cy="73025"/>
          </a:xfrm>
          <a:prstGeom prst="rect">
            <a:avLst/>
          </a:prstGeom>
          <a:solidFill>
            <a:srgbClr val="33CC33"/>
          </a:solidFill>
          <a:ln w="9525">
            <a:solidFill>
              <a:schemeClr val="tx2"/>
            </a:solidFill>
            <a:miter lim="800000"/>
            <a:headEnd/>
            <a:tailEnd/>
          </a:ln>
        </p:spPr>
        <p:txBody>
          <a:bodyPr wrap="none" anchor="ctr"/>
          <a:lstStyle/>
          <a:p>
            <a:endParaRPr lang="en-US" sz="3200">
              <a:latin typeface="Calibri" panose="020F0502020204030204" pitchFamily="34" charset="0"/>
              <a:cs typeface="Calibri" panose="020F0502020204030204" pitchFamily="34" charset="0"/>
            </a:endParaRPr>
          </a:p>
        </p:txBody>
      </p:sp>
      <p:sp>
        <p:nvSpPr>
          <p:cNvPr id="35" name="Rectangle 25">
            <a:extLst>
              <a:ext uri="{FF2B5EF4-FFF2-40B4-BE49-F238E27FC236}">
                <a16:creationId xmlns:a16="http://schemas.microsoft.com/office/drawing/2014/main" id="{2CD9E752-38D6-2A43-9328-71FE7341311A}"/>
              </a:ext>
            </a:extLst>
          </p:cNvPr>
          <p:cNvSpPr>
            <a:spLocks noChangeArrowheads="1"/>
          </p:cNvSpPr>
          <p:nvPr/>
        </p:nvSpPr>
        <p:spPr bwMode="auto">
          <a:xfrm>
            <a:off x="3154998" y="2767499"/>
            <a:ext cx="71437" cy="73025"/>
          </a:xfrm>
          <a:prstGeom prst="rect">
            <a:avLst/>
          </a:prstGeom>
          <a:solidFill>
            <a:srgbClr val="FF3300"/>
          </a:solidFill>
          <a:ln w="9525">
            <a:solidFill>
              <a:schemeClr val="tx2"/>
            </a:solidFill>
            <a:miter lim="800000"/>
            <a:headEnd/>
            <a:tailEnd/>
          </a:ln>
        </p:spPr>
        <p:txBody>
          <a:bodyPr wrap="none" anchor="ctr"/>
          <a:lstStyle/>
          <a:p>
            <a:endParaRPr lang="en-US" sz="3200">
              <a:latin typeface="Calibri" panose="020F0502020204030204" pitchFamily="34" charset="0"/>
              <a:cs typeface="Calibri" panose="020F0502020204030204" pitchFamily="34" charset="0"/>
            </a:endParaRPr>
          </a:p>
        </p:txBody>
      </p:sp>
      <p:sp>
        <p:nvSpPr>
          <p:cNvPr id="36" name="Rectangle 26">
            <a:extLst>
              <a:ext uri="{FF2B5EF4-FFF2-40B4-BE49-F238E27FC236}">
                <a16:creationId xmlns:a16="http://schemas.microsoft.com/office/drawing/2014/main" id="{0085259C-056F-3046-BD1D-CFEA77713731}"/>
              </a:ext>
            </a:extLst>
          </p:cNvPr>
          <p:cNvSpPr>
            <a:spLocks noChangeArrowheads="1"/>
          </p:cNvSpPr>
          <p:nvPr/>
        </p:nvSpPr>
        <p:spPr bwMode="auto">
          <a:xfrm>
            <a:off x="3515360" y="3054836"/>
            <a:ext cx="71438" cy="73025"/>
          </a:xfrm>
          <a:prstGeom prst="rect">
            <a:avLst/>
          </a:prstGeom>
          <a:solidFill>
            <a:srgbClr val="FF3300"/>
          </a:solidFill>
          <a:ln w="9525">
            <a:solidFill>
              <a:schemeClr val="tx2"/>
            </a:solidFill>
            <a:miter lim="800000"/>
            <a:headEnd/>
            <a:tailEnd/>
          </a:ln>
        </p:spPr>
        <p:txBody>
          <a:bodyPr wrap="none" anchor="ctr"/>
          <a:lstStyle/>
          <a:p>
            <a:endParaRPr lang="en-US" sz="3200">
              <a:latin typeface="Calibri" panose="020F0502020204030204" pitchFamily="34" charset="0"/>
              <a:cs typeface="Calibri" panose="020F0502020204030204" pitchFamily="34" charset="0"/>
            </a:endParaRPr>
          </a:p>
        </p:txBody>
      </p:sp>
      <p:sp>
        <p:nvSpPr>
          <p:cNvPr id="37" name="Rectangle 27">
            <a:extLst>
              <a:ext uri="{FF2B5EF4-FFF2-40B4-BE49-F238E27FC236}">
                <a16:creationId xmlns:a16="http://schemas.microsoft.com/office/drawing/2014/main" id="{86326D3A-AE6D-2643-AD01-A0E6A1CF6030}"/>
              </a:ext>
            </a:extLst>
          </p:cNvPr>
          <p:cNvSpPr>
            <a:spLocks noChangeArrowheads="1"/>
          </p:cNvSpPr>
          <p:nvPr/>
        </p:nvSpPr>
        <p:spPr bwMode="auto">
          <a:xfrm>
            <a:off x="6250623" y="4496286"/>
            <a:ext cx="71437" cy="73025"/>
          </a:xfrm>
          <a:prstGeom prst="rect">
            <a:avLst/>
          </a:prstGeom>
          <a:solidFill>
            <a:srgbClr val="33CC33"/>
          </a:solidFill>
          <a:ln w="9525">
            <a:solidFill>
              <a:schemeClr val="tx2"/>
            </a:solidFill>
            <a:miter lim="800000"/>
            <a:headEnd/>
            <a:tailEnd/>
          </a:ln>
        </p:spPr>
        <p:txBody>
          <a:bodyPr wrap="none" anchor="ctr"/>
          <a:lstStyle/>
          <a:p>
            <a:endParaRPr lang="en-US" sz="3200">
              <a:latin typeface="Calibri" panose="020F0502020204030204" pitchFamily="34" charset="0"/>
              <a:cs typeface="Calibri" panose="020F0502020204030204" pitchFamily="34" charset="0"/>
            </a:endParaRPr>
          </a:p>
        </p:txBody>
      </p:sp>
      <p:sp>
        <p:nvSpPr>
          <p:cNvPr id="38" name="Rectangle 28">
            <a:extLst>
              <a:ext uri="{FF2B5EF4-FFF2-40B4-BE49-F238E27FC236}">
                <a16:creationId xmlns:a16="http://schemas.microsoft.com/office/drawing/2014/main" id="{D718D8B2-CB4C-764A-A4DD-E78E9AEFE79E}"/>
              </a:ext>
            </a:extLst>
          </p:cNvPr>
          <p:cNvSpPr>
            <a:spLocks noChangeArrowheads="1"/>
          </p:cNvSpPr>
          <p:nvPr/>
        </p:nvSpPr>
        <p:spPr bwMode="auto">
          <a:xfrm>
            <a:off x="5602923" y="4280386"/>
            <a:ext cx="71437" cy="73025"/>
          </a:xfrm>
          <a:prstGeom prst="rect">
            <a:avLst/>
          </a:prstGeom>
          <a:solidFill>
            <a:srgbClr val="33CC33"/>
          </a:solidFill>
          <a:ln w="9525">
            <a:solidFill>
              <a:schemeClr val="tx2"/>
            </a:solidFill>
            <a:miter lim="800000"/>
            <a:headEnd/>
            <a:tailEnd/>
          </a:ln>
        </p:spPr>
        <p:txBody>
          <a:bodyPr wrap="none" anchor="ctr"/>
          <a:lstStyle/>
          <a:p>
            <a:endParaRPr lang="en-US" sz="3200">
              <a:latin typeface="Calibri" panose="020F0502020204030204" pitchFamily="34" charset="0"/>
              <a:cs typeface="Calibri" panose="020F0502020204030204" pitchFamily="34" charset="0"/>
            </a:endParaRPr>
          </a:p>
        </p:txBody>
      </p:sp>
      <p:sp>
        <p:nvSpPr>
          <p:cNvPr id="39" name="Rectangle 29">
            <a:extLst>
              <a:ext uri="{FF2B5EF4-FFF2-40B4-BE49-F238E27FC236}">
                <a16:creationId xmlns:a16="http://schemas.microsoft.com/office/drawing/2014/main" id="{EEBBCA82-C337-7E44-8C9A-585140098870}"/>
              </a:ext>
            </a:extLst>
          </p:cNvPr>
          <p:cNvSpPr>
            <a:spLocks noChangeArrowheads="1"/>
          </p:cNvSpPr>
          <p:nvPr/>
        </p:nvSpPr>
        <p:spPr bwMode="auto">
          <a:xfrm>
            <a:off x="5458460" y="4567724"/>
            <a:ext cx="71438" cy="73025"/>
          </a:xfrm>
          <a:prstGeom prst="rect">
            <a:avLst/>
          </a:prstGeom>
          <a:solidFill>
            <a:srgbClr val="FF3300"/>
          </a:solidFill>
          <a:ln w="9525">
            <a:solidFill>
              <a:schemeClr val="tx2"/>
            </a:solidFill>
            <a:miter lim="800000"/>
            <a:headEnd/>
            <a:tailEnd/>
          </a:ln>
        </p:spPr>
        <p:txBody>
          <a:bodyPr wrap="none" anchor="ctr"/>
          <a:lstStyle/>
          <a:p>
            <a:endParaRPr lang="en-US" sz="3200">
              <a:latin typeface="Calibri" panose="020F0502020204030204" pitchFamily="34" charset="0"/>
              <a:cs typeface="Calibri" panose="020F0502020204030204" pitchFamily="34" charset="0"/>
            </a:endParaRPr>
          </a:p>
        </p:txBody>
      </p:sp>
      <p:sp>
        <p:nvSpPr>
          <p:cNvPr id="40" name="Rectangle 30">
            <a:extLst>
              <a:ext uri="{FF2B5EF4-FFF2-40B4-BE49-F238E27FC236}">
                <a16:creationId xmlns:a16="http://schemas.microsoft.com/office/drawing/2014/main" id="{DC3ED7F1-6566-B949-847A-5517177A9E29}"/>
              </a:ext>
            </a:extLst>
          </p:cNvPr>
          <p:cNvSpPr>
            <a:spLocks noChangeArrowheads="1"/>
          </p:cNvSpPr>
          <p:nvPr/>
        </p:nvSpPr>
        <p:spPr bwMode="auto">
          <a:xfrm>
            <a:off x="4955223" y="4351824"/>
            <a:ext cx="71437" cy="73025"/>
          </a:xfrm>
          <a:prstGeom prst="rect">
            <a:avLst/>
          </a:prstGeom>
          <a:solidFill>
            <a:srgbClr val="FF3300"/>
          </a:solidFill>
          <a:ln w="9525">
            <a:solidFill>
              <a:schemeClr val="tx2"/>
            </a:solidFill>
            <a:miter lim="800000"/>
            <a:headEnd/>
            <a:tailEnd/>
          </a:ln>
        </p:spPr>
        <p:txBody>
          <a:bodyPr wrap="none" anchor="ctr"/>
          <a:lstStyle/>
          <a:p>
            <a:endParaRPr lang="en-US" sz="3200">
              <a:latin typeface="Calibri" panose="020F0502020204030204" pitchFamily="34" charset="0"/>
              <a:cs typeface="Calibri" panose="020F0502020204030204" pitchFamily="34" charset="0"/>
            </a:endParaRPr>
          </a:p>
        </p:txBody>
      </p:sp>
      <p:sp>
        <p:nvSpPr>
          <p:cNvPr id="41" name="Rectangle 31">
            <a:extLst>
              <a:ext uri="{FF2B5EF4-FFF2-40B4-BE49-F238E27FC236}">
                <a16:creationId xmlns:a16="http://schemas.microsoft.com/office/drawing/2014/main" id="{FE97F32E-0DC8-FF4B-B6EC-1B72855E83D4}"/>
              </a:ext>
            </a:extLst>
          </p:cNvPr>
          <p:cNvSpPr>
            <a:spLocks noChangeArrowheads="1"/>
          </p:cNvSpPr>
          <p:nvPr/>
        </p:nvSpPr>
        <p:spPr bwMode="auto">
          <a:xfrm>
            <a:off x="4521835" y="4207361"/>
            <a:ext cx="71438" cy="73025"/>
          </a:xfrm>
          <a:prstGeom prst="rect">
            <a:avLst/>
          </a:prstGeom>
          <a:solidFill>
            <a:schemeClr val="tx1"/>
          </a:solidFill>
          <a:ln w="9525">
            <a:solidFill>
              <a:schemeClr val="tx2"/>
            </a:solidFill>
            <a:miter lim="800000"/>
            <a:headEnd/>
            <a:tailEnd/>
          </a:ln>
        </p:spPr>
        <p:txBody>
          <a:bodyPr wrap="none" anchor="ctr"/>
          <a:lstStyle/>
          <a:p>
            <a:endParaRPr lang="en-US" sz="3200">
              <a:latin typeface="Calibri" panose="020F0502020204030204" pitchFamily="34" charset="0"/>
              <a:cs typeface="Calibri" panose="020F0502020204030204" pitchFamily="34" charset="0"/>
            </a:endParaRPr>
          </a:p>
        </p:txBody>
      </p:sp>
      <p:sp>
        <p:nvSpPr>
          <p:cNvPr id="42" name="Rectangle 32">
            <a:extLst>
              <a:ext uri="{FF2B5EF4-FFF2-40B4-BE49-F238E27FC236}">
                <a16:creationId xmlns:a16="http://schemas.microsoft.com/office/drawing/2014/main" id="{6D1377F1-3DBA-A640-9641-43E92D637857}"/>
              </a:ext>
            </a:extLst>
          </p:cNvPr>
          <p:cNvSpPr>
            <a:spLocks noChangeArrowheads="1"/>
          </p:cNvSpPr>
          <p:nvPr/>
        </p:nvSpPr>
        <p:spPr bwMode="auto">
          <a:xfrm>
            <a:off x="3874135" y="4134336"/>
            <a:ext cx="71438" cy="73025"/>
          </a:xfrm>
          <a:prstGeom prst="rect">
            <a:avLst/>
          </a:prstGeom>
          <a:solidFill>
            <a:schemeClr val="tx1"/>
          </a:solidFill>
          <a:ln w="9525">
            <a:solidFill>
              <a:schemeClr val="tx2"/>
            </a:solidFill>
            <a:miter lim="800000"/>
            <a:headEnd/>
            <a:tailEnd/>
          </a:ln>
        </p:spPr>
        <p:txBody>
          <a:bodyPr wrap="none" anchor="ctr"/>
          <a:lstStyle/>
          <a:p>
            <a:endParaRPr lang="en-US" sz="3200">
              <a:latin typeface="Calibri" panose="020F0502020204030204" pitchFamily="34" charset="0"/>
              <a:cs typeface="Calibri" panose="020F0502020204030204" pitchFamily="34" charset="0"/>
            </a:endParaRPr>
          </a:p>
        </p:txBody>
      </p:sp>
      <p:sp>
        <p:nvSpPr>
          <p:cNvPr id="43" name="Rectangle 33">
            <a:extLst>
              <a:ext uri="{FF2B5EF4-FFF2-40B4-BE49-F238E27FC236}">
                <a16:creationId xmlns:a16="http://schemas.microsoft.com/office/drawing/2014/main" id="{C8BD7D9E-F531-9043-A8A1-542379BB4A93}"/>
              </a:ext>
            </a:extLst>
          </p:cNvPr>
          <p:cNvSpPr>
            <a:spLocks noChangeArrowheads="1"/>
          </p:cNvSpPr>
          <p:nvPr/>
        </p:nvSpPr>
        <p:spPr bwMode="auto">
          <a:xfrm>
            <a:off x="3874135" y="3704124"/>
            <a:ext cx="71438" cy="73025"/>
          </a:xfrm>
          <a:prstGeom prst="rect">
            <a:avLst/>
          </a:prstGeom>
          <a:solidFill>
            <a:srgbClr val="FF3300"/>
          </a:solidFill>
          <a:ln w="9525">
            <a:solidFill>
              <a:schemeClr val="tx2"/>
            </a:solidFill>
            <a:miter lim="800000"/>
            <a:headEnd/>
            <a:tailEnd/>
          </a:ln>
        </p:spPr>
        <p:txBody>
          <a:bodyPr wrap="none" anchor="ctr"/>
          <a:lstStyle/>
          <a:p>
            <a:endParaRPr lang="en-US" sz="3200">
              <a:latin typeface="Calibri" panose="020F0502020204030204" pitchFamily="34" charset="0"/>
              <a:cs typeface="Calibri" panose="020F0502020204030204" pitchFamily="34" charset="0"/>
            </a:endParaRPr>
          </a:p>
        </p:txBody>
      </p:sp>
      <p:sp>
        <p:nvSpPr>
          <p:cNvPr id="44" name="Rectangle 34">
            <a:extLst>
              <a:ext uri="{FF2B5EF4-FFF2-40B4-BE49-F238E27FC236}">
                <a16:creationId xmlns:a16="http://schemas.microsoft.com/office/drawing/2014/main" id="{757C0885-039C-DC43-9CEA-3DCA05C34A85}"/>
              </a:ext>
            </a:extLst>
          </p:cNvPr>
          <p:cNvSpPr>
            <a:spLocks noChangeArrowheads="1"/>
          </p:cNvSpPr>
          <p:nvPr/>
        </p:nvSpPr>
        <p:spPr bwMode="auto">
          <a:xfrm>
            <a:off x="3874135" y="2191236"/>
            <a:ext cx="71438" cy="73025"/>
          </a:xfrm>
          <a:prstGeom prst="rect">
            <a:avLst/>
          </a:prstGeom>
          <a:solidFill>
            <a:srgbClr val="33CC33"/>
          </a:solidFill>
          <a:ln w="9525">
            <a:solidFill>
              <a:schemeClr val="tx2"/>
            </a:solidFill>
            <a:miter lim="800000"/>
            <a:headEnd/>
            <a:tailEnd/>
          </a:ln>
        </p:spPr>
        <p:txBody>
          <a:bodyPr wrap="none" anchor="ctr"/>
          <a:lstStyle/>
          <a:p>
            <a:endParaRPr lang="en-US" sz="3200">
              <a:latin typeface="Calibri" panose="020F0502020204030204" pitchFamily="34" charset="0"/>
              <a:cs typeface="Calibri" panose="020F0502020204030204" pitchFamily="34" charset="0"/>
            </a:endParaRPr>
          </a:p>
        </p:txBody>
      </p:sp>
      <p:sp>
        <p:nvSpPr>
          <p:cNvPr id="45" name="Rectangle 35">
            <a:extLst>
              <a:ext uri="{FF2B5EF4-FFF2-40B4-BE49-F238E27FC236}">
                <a16:creationId xmlns:a16="http://schemas.microsoft.com/office/drawing/2014/main" id="{009271D0-671A-8F4B-B8C1-2FE323580543}"/>
              </a:ext>
            </a:extLst>
          </p:cNvPr>
          <p:cNvSpPr>
            <a:spLocks noChangeArrowheads="1"/>
          </p:cNvSpPr>
          <p:nvPr/>
        </p:nvSpPr>
        <p:spPr bwMode="auto">
          <a:xfrm>
            <a:off x="3370898" y="3415199"/>
            <a:ext cx="71437" cy="73025"/>
          </a:xfrm>
          <a:prstGeom prst="rect">
            <a:avLst/>
          </a:prstGeom>
          <a:solidFill>
            <a:schemeClr val="tx1"/>
          </a:solidFill>
          <a:ln w="9525">
            <a:solidFill>
              <a:schemeClr val="tx2"/>
            </a:solidFill>
            <a:miter lim="800000"/>
            <a:headEnd/>
            <a:tailEnd/>
          </a:ln>
        </p:spPr>
        <p:txBody>
          <a:bodyPr wrap="none" anchor="ctr"/>
          <a:lstStyle/>
          <a:p>
            <a:endParaRPr lang="en-US" sz="3200">
              <a:latin typeface="Calibri" panose="020F0502020204030204" pitchFamily="34" charset="0"/>
              <a:cs typeface="Calibri" panose="020F0502020204030204" pitchFamily="34" charset="0"/>
            </a:endParaRPr>
          </a:p>
        </p:txBody>
      </p:sp>
      <p:sp>
        <p:nvSpPr>
          <p:cNvPr id="46" name="Rectangle 36">
            <a:extLst>
              <a:ext uri="{FF2B5EF4-FFF2-40B4-BE49-F238E27FC236}">
                <a16:creationId xmlns:a16="http://schemas.microsoft.com/office/drawing/2014/main" id="{7A7C10F4-4F5A-7242-8690-E0584728CFE3}"/>
              </a:ext>
            </a:extLst>
          </p:cNvPr>
          <p:cNvSpPr>
            <a:spLocks noChangeArrowheads="1"/>
          </p:cNvSpPr>
          <p:nvPr/>
        </p:nvSpPr>
        <p:spPr bwMode="auto">
          <a:xfrm>
            <a:off x="4883785" y="3558074"/>
            <a:ext cx="71438" cy="73025"/>
          </a:xfrm>
          <a:prstGeom prst="rect">
            <a:avLst/>
          </a:prstGeom>
          <a:solidFill>
            <a:srgbClr val="33CC33"/>
          </a:solidFill>
          <a:ln w="9525">
            <a:solidFill>
              <a:schemeClr val="tx2"/>
            </a:solidFill>
            <a:miter lim="800000"/>
            <a:headEnd/>
            <a:tailEnd/>
          </a:ln>
        </p:spPr>
        <p:txBody>
          <a:bodyPr wrap="none" anchor="ctr"/>
          <a:lstStyle/>
          <a:p>
            <a:endParaRPr lang="en-US" sz="3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3919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11BF46-2662-D740-9362-0F07CB61FC8F}"/>
              </a:ext>
            </a:extLst>
          </p:cNvPr>
          <p:cNvSpPr>
            <a:spLocks noGrp="1"/>
          </p:cNvSpPr>
          <p:nvPr>
            <p:ph type="sldNum" sz="quarter" idx="12"/>
          </p:nvPr>
        </p:nvSpPr>
        <p:spPr/>
        <p:txBody>
          <a:bodyPr/>
          <a:lstStyle/>
          <a:p>
            <a:fld id="{4E77BC79-9480-1042-96E1-82B94DA0811E}" type="slidenum">
              <a:rPr lang="en-US" smtClean="0"/>
              <a:t>46</a:t>
            </a:fld>
            <a:endParaRPr lang="en-US"/>
          </a:p>
        </p:txBody>
      </p:sp>
      <p:sp>
        <p:nvSpPr>
          <p:cNvPr id="3" name="Title 2">
            <a:extLst>
              <a:ext uri="{FF2B5EF4-FFF2-40B4-BE49-F238E27FC236}">
                <a16:creationId xmlns:a16="http://schemas.microsoft.com/office/drawing/2014/main" id="{6CCCA319-2947-C148-956E-372F7198577A}"/>
              </a:ext>
            </a:extLst>
          </p:cNvPr>
          <p:cNvSpPr>
            <a:spLocks noGrp="1"/>
          </p:cNvSpPr>
          <p:nvPr>
            <p:ph type="title"/>
          </p:nvPr>
        </p:nvSpPr>
        <p:spPr/>
        <p:txBody>
          <a:bodyPr/>
          <a:lstStyle/>
          <a:p>
            <a:r>
              <a:rPr lang="en-US" dirty="0"/>
              <a:t>We will Learn How to Make Trade-offs</a:t>
            </a:r>
          </a:p>
        </p:txBody>
      </p:sp>
      <p:sp>
        <p:nvSpPr>
          <p:cNvPr id="4" name="Content Placeholder 3">
            <a:extLst>
              <a:ext uri="{FF2B5EF4-FFF2-40B4-BE49-F238E27FC236}">
                <a16:creationId xmlns:a16="http://schemas.microsoft.com/office/drawing/2014/main" id="{407EE96E-81AA-204E-BB5E-B6BDB4539BA5}"/>
              </a:ext>
            </a:extLst>
          </p:cNvPr>
          <p:cNvSpPr>
            <a:spLocks noGrp="1"/>
          </p:cNvSpPr>
          <p:nvPr>
            <p:ph idx="1"/>
          </p:nvPr>
        </p:nvSpPr>
        <p:spPr/>
        <p:txBody>
          <a:bodyPr/>
          <a:lstStyle/>
          <a:p>
            <a:r>
              <a:rPr lang="en-US" dirty="0"/>
              <a:t>Multi-criteria optimization</a:t>
            </a:r>
          </a:p>
          <a:p>
            <a:r>
              <a:rPr lang="en-US" dirty="0"/>
              <a:t>Pareto points</a:t>
            </a:r>
          </a:p>
          <a:p>
            <a:r>
              <a:rPr lang="en-US" dirty="0"/>
              <a:t>Heuristics</a:t>
            </a:r>
          </a:p>
          <a:p>
            <a:r>
              <a:rPr lang="en-US" dirty="0"/>
              <a:t>Parameter tuning</a:t>
            </a:r>
          </a:p>
          <a:p>
            <a:r>
              <a:rPr lang="en-US" dirty="0"/>
              <a:t>…</a:t>
            </a:r>
          </a:p>
        </p:txBody>
      </p:sp>
    </p:spTree>
    <p:extLst>
      <p:ext uri="{BB962C8B-B14F-4D97-AF65-F5344CB8AC3E}">
        <p14:creationId xmlns:p14="http://schemas.microsoft.com/office/powerpoint/2010/main" val="1564083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5"/>
          <p:cNvSpPr>
            <a:spLocks noGrp="1"/>
          </p:cNvSpPr>
          <p:nvPr>
            <p:ph type="sldNum" sz="quarter" idx="12"/>
          </p:nvPr>
        </p:nvSpPr>
        <p:spPr>
          <a:noFill/>
        </p:spPr>
        <p:txBody>
          <a:bodyPr/>
          <a:lstStyle/>
          <a:p>
            <a:fld id="{A8455D9E-1031-4BDD-85C8-B1A4E9209B28}" type="slidenum">
              <a:rPr lang="en-US" altLang="zh-TW"/>
              <a:pPr/>
              <a:t>47</a:t>
            </a:fld>
            <a:endParaRPr lang="en-US" altLang="zh-TW"/>
          </a:p>
        </p:txBody>
      </p:sp>
      <p:sp>
        <p:nvSpPr>
          <p:cNvPr id="2" name="Content Placeholder 1">
            <a:extLst>
              <a:ext uri="{FF2B5EF4-FFF2-40B4-BE49-F238E27FC236}">
                <a16:creationId xmlns:a16="http://schemas.microsoft.com/office/drawing/2014/main" id="{F256B4D2-ACB1-624D-AC17-D67B52222656}"/>
              </a:ext>
            </a:extLst>
          </p:cNvPr>
          <p:cNvSpPr>
            <a:spLocks noGrp="1"/>
          </p:cNvSpPr>
          <p:nvPr>
            <p:ph idx="1"/>
          </p:nvPr>
        </p:nvSpPr>
        <p:spPr>
          <a:xfrm>
            <a:off x="457200" y="2386584"/>
            <a:ext cx="8229600" cy="3037668"/>
          </a:xfrm>
        </p:spPr>
        <p:txBody>
          <a:bodyPr>
            <a:normAutofit/>
          </a:bodyPr>
          <a:lstStyle/>
          <a:p>
            <a:pPr marL="0" indent="0" algn="ctr">
              <a:buNone/>
            </a:pPr>
            <a:r>
              <a:rPr lang="en-US" sz="4400" b="1" i="1" dirty="0"/>
              <a:t>How to make a tradeoff though? </a:t>
            </a:r>
          </a:p>
        </p:txBody>
      </p:sp>
    </p:spTree>
    <p:extLst>
      <p:ext uri="{BB962C8B-B14F-4D97-AF65-F5344CB8AC3E}">
        <p14:creationId xmlns:p14="http://schemas.microsoft.com/office/powerpoint/2010/main" val="976068186"/>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1027F8-5856-B74A-8CFD-CFD39E89C46B}"/>
              </a:ext>
            </a:extLst>
          </p:cNvPr>
          <p:cNvSpPr>
            <a:spLocks noGrp="1"/>
          </p:cNvSpPr>
          <p:nvPr>
            <p:ph type="sldNum" sz="quarter" idx="12"/>
          </p:nvPr>
        </p:nvSpPr>
        <p:spPr/>
        <p:txBody>
          <a:bodyPr/>
          <a:lstStyle/>
          <a:p>
            <a:fld id="{4E77BC79-9480-1042-96E1-82B94DA0811E}" type="slidenum">
              <a:rPr lang="en-US" smtClean="0"/>
              <a:t>48</a:t>
            </a:fld>
            <a:endParaRPr lang="en-US"/>
          </a:p>
        </p:txBody>
      </p:sp>
      <p:sp>
        <p:nvSpPr>
          <p:cNvPr id="3" name="Title 2">
            <a:extLst>
              <a:ext uri="{FF2B5EF4-FFF2-40B4-BE49-F238E27FC236}">
                <a16:creationId xmlns:a16="http://schemas.microsoft.com/office/drawing/2014/main" id="{DA4DA0ED-A100-4545-90E1-823C90BA93F8}"/>
              </a:ext>
            </a:extLst>
          </p:cNvPr>
          <p:cNvSpPr>
            <a:spLocks noGrp="1"/>
          </p:cNvSpPr>
          <p:nvPr>
            <p:ph type="title"/>
          </p:nvPr>
        </p:nvSpPr>
        <p:spPr/>
        <p:txBody>
          <a:bodyPr>
            <a:normAutofit/>
          </a:bodyPr>
          <a:lstStyle/>
          <a:p>
            <a:r>
              <a:rPr lang="en-US" dirty="0">
                <a:solidFill>
                  <a:srgbClr val="FF0000"/>
                </a:solidFill>
              </a:rPr>
              <a:t>You Need to Know Algorithms …</a:t>
            </a:r>
          </a:p>
        </p:txBody>
      </p:sp>
      <p:sp>
        <p:nvSpPr>
          <p:cNvPr id="4" name="Content Placeholder 3">
            <a:extLst>
              <a:ext uri="{FF2B5EF4-FFF2-40B4-BE49-F238E27FC236}">
                <a16:creationId xmlns:a16="http://schemas.microsoft.com/office/drawing/2014/main" id="{9766D4E9-8B08-FB4E-A023-C858A5E2734E}"/>
              </a:ext>
            </a:extLst>
          </p:cNvPr>
          <p:cNvSpPr>
            <a:spLocks noGrp="1"/>
          </p:cNvSpPr>
          <p:nvPr>
            <p:ph idx="1"/>
          </p:nvPr>
        </p:nvSpPr>
        <p:spPr>
          <a:xfrm>
            <a:off x="628650" y="1295944"/>
            <a:ext cx="7886700" cy="5078672"/>
          </a:xfrm>
        </p:spPr>
        <p:txBody>
          <a:bodyPr>
            <a:normAutofit/>
          </a:bodyPr>
          <a:lstStyle/>
          <a:p>
            <a:pPr>
              <a:lnSpc>
                <a:spcPct val="80000"/>
              </a:lnSpc>
            </a:pPr>
            <a:r>
              <a:rPr lang="en-US" altLang="zh-TW" sz="2400" dirty="0">
                <a:latin typeface="Calibri" panose="020F0502020204030204" pitchFamily="34" charset="0"/>
                <a:cs typeface="Calibri" panose="020F0502020204030204" pitchFamily="34" charset="0"/>
              </a:rPr>
              <a:t>Exhaustive search:</a:t>
            </a:r>
            <a:r>
              <a:rPr lang="en-US" altLang="zh-TW" sz="2400" b="0" dirty="0">
                <a:latin typeface="Calibri" panose="020F0502020204030204" pitchFamily="34" charset="0"/>
                <a:cs typeface="Calibri" panose="020F0502020204030204" pitchFamily="34" charset="0"/>
              </a:rPr>
              <a:t> Search the entire solution space.</a:t>
            </a:r>
          </a:p>
          <a:p>
            <a:pPr>
              <a:lnSpc>
                <a:spcPct val="80000"/>
              </a:lnSpc>
            </a:pPr>
            <a:r>
              <a:rPr lang="en-US" altLang="zh-TW" sz="2400" dirty="0">
                <a:latin typeface="Calibri" panose="020F0502020204030204" pitchFamily="34" charset="0"/>
                <a:cs typeface="Calibri" panose="020F0502020204030204" pitchFamily="34" charset="0"/>
              </a:rPr>
              <a:t>Branch and bound: </a:t>
            </a:r>
            <a:r>
              <a:rPr lang="en-US" altLang="zh-TW" sz="2400" b="0" dirty="0">
                <a:latin typeface="Calibri" panose="020F0502020204030204" pitchFamily="34" charset="0"/>
                <a:cs typeface="Calibri" panose="020F0502020204030204" pitchFamily="34" charset="0"/>
              </a:rPr>
              <a:t>A search technique with pruning.</a:t>
            </a:r>
          </a:p>
          <a:p>
            <a:pPr>
              <a:lnSpc>
                <a:spcPct val="80000"/>
              </a:lnSpc>
            </a:pPr>
            <a:r>
              <a:rPr lang="en-US" altLang="zh-TW" sz="2400" dirty="0">
                <a:latin typeface="Calibri" panose="020F0502020204030204" pitchFamily="34" charset="0"/>
                <a:cs typeface="Calibri" panose="020F0502020204030204" pitchFamily="34" charset="0"/>
              </a:rPr>
              <a:t>Greedy method:</a:t>
            </a:r>
            <a:r>
              <a:rPr lang="en-US" altLang="zh-TW" sz="2400" b="0" dirty="0">
                <a:latin typeface="Calibri" panose="020F0502020204030204" pitchFamily="34" charset="0"/>
                <a:cs typeface="Calibri" panose="020F0502020204030204" pitchFamily="34" charset="0"/>
              </a:rPr>
              <a:t> Pick a locally optimal solution at each step.</a:t>
            </a:r>
          </a:p>
          <a:p>
            <a:pPr>
              <a:lnSpc>
                <a:spcPct val="80000"/>
              </a:lnSpc>
            </a:pPr>
            <a:r>
              <a:rPr lang="en-US" altLang="zh-TW" sz="2400" dirty="0">
                <a:latin typeface="Calibri" panose="020F0502020204030204" pitchFamily="34" charset="0"/>
                <a:cs typeface="Calibri" panose="020F0502020204030204" pitchFamily="34" charset="0"/>
              </a:rPr>
              <a:t>Dynamic programming: </a:t>
            </a:r>
            <a:r>
              <a:rPr lang="en-US" altLang="zh-TW" sz="2400" b="0" dirty="0">
                <a:latin typeface="Calibri" panose="020F0502020204030204" pitchFamily="34" charset="0"/>
                <a:cs typeface="Calibri" panose="020F0502020204030204" pitchFamily="34" charset="0"/>
              </a:rPr>
              <a:t>Partition a problem into a collection of sub-problems, the sub-problems are solved, and then the original problem is solved by combining the solutions. </a:t>
            </a:r>
          </a:p>
          <a:p>
            <a:pPr>
              <a:lnSpc>
                <a:spcPct val="80000"/>
              </a:lnSpc>
            </a:pPr>
            <a:r>
              <a:rPr lang="en-US" altLang="zh-TW" sz="2400" dirty="0">
                <a:latin typeface="Calibri" panose="020F0502020204030204" pitchFamily="34" charset="0"/>
                <a:cs typeface="Calibri" panose="020F0502020204030204" pitchFamily="34" charset="0"/>
              </a:rPr>
              <a:t>Simulated annealing: </a:t>
            </a:r>
            <a:r>
              <a:rPr lang="en-US" altLang="zh-TW" sz="2400" b="0" dirty="0">
                <a:latin typeface="Calibri" panose="020F0502020204030204" pitchFamily="34" charset="0"/>
                <a:cs typeface="Calibri" panose="020F0502020204030204" pitchFamily="34" charset="0"/>
              </a:rPr>
              <a:t>An adaptive, iterative, non-deterministic algorithm that allows “uphill” moves to escape from local optima.</a:t>
            </a:r>
          </a:p>
          <a:p>
            <a:pPr>
              <a:lnSpc>
                <a:spcPct val="80000"/>
              </a:lnSpc>
            </a:pPr>
            <a:r>
              <a:rPr lang="en-US" altLang="zh-TW" sz="2400" dirty="0">
                <a:latin typeface="Calibri" panose="020F0502020204030204" pitchFamily="34" charset="0"/>
                <a:cs typeface="Calibri" panose="020F0502020204030204" pitchFamily="34" charset="0"/>
              </a:rPr>
              <a:t>Multilevel framework:</a:t>
            </a:r>
            <a:r>
              <a:rPr lang="en-US" altLang="zh-TW" sz="2400" b="0" dirty="0">
                <a:latin typeface="Calibri" panose="020F0502020204030204" pitchFamily="34" charset="0"/>
                <a:cs typeface="Calibri" panose="020F0502020204030204" pitchFamily="34" charset="0"/>
              </a:rPr>
              <a:t> The bottom-up approach followed by the top-down one; good for handling large-scale designs.</a:t>
            </a:r>
          </a:p>
          <a:p>
            <a:pPr>
              <a:lnSpc>
                <a:spcPct val="80000"/>
              </a:lnSpc>
            </a:pPr>
            <a:r>
              <a:rPr lang="en-US" altLang="zh-TW" sz="2400" dirty="0">
                <a:latin typeface="Calibri" panose="020F0502020204030204" pitchFamily="34" charset="0"/>
                <a:cs typeface="Calibri" panose="020F0502020204030204" pitchFamily="34" charset="0"/>
              </a:rPr>
              <a:t>Mathematical programming:</a:t>
            </a:r>
            <a:r>
              <a:rPr lang="en-US" altLang="zh-TW" sz="2400" b="0" dirty="0">
                <a:latin typeface="Calibri" panose="020F0502020204030204" pitchFamily="34" charset="0"/>
                <a:cs typeface="Calibri" panose="020F0502020204030204" pitchFamily="34" charset="0"/>
              </a:rPr>
              <a:t> A system of solving an objective function under constraints.</a:t>
            </a:r>
          </a:p>
        </p:txBody>
      </p:sp>
    </p:spTree>
    <p:extLst>
      <p:ext uri="{BB962C8B-B14F-4D97-AF65-F5344CB8AC3E}">
        <p14:creationId xmlns:p14="http://schemas.microsoft.com/office/powerpoint/2010/main" val="3667279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8A08BC-AEED-F844-87FD-DB17E37A2A19}"/>
              </a:ext>
            </a:extLst>
          </p:cNvPr>
          <p:cNvSpPr>
            <a:spLocks noGrp="1"/>
          </p:cNvSpPr>
          <p:nvPr>
            <p:ph type="sldNum" sz="quarter" idx="12"/>
          </p:nvPr>
        </p:nvSpPr>
        <p:spPr/>
        <p:txBody>
          <a:bodyPr/>
          <a:lstStyle/>
          <a:p>
            <a:fld id="{4E77BC79-9480-1042-96E1-82B94DA0811E}" type="slidenum">
              <a:rPr lang="en-US" smtClean="0"/>
              <a:t>49</a:t>
            </a:fld>
            <a:endParaRPr lang="en-US"/>
          </a:p>
        </p:txBody>
      </p:sp>
      <p:sp>
        <p:nvSpPr>
          <p:cNvPr id="3" name="Title 2">
            <a:extLst>
              <a:ext uri="{FF2B5EF4-FFF2-40B4-BE49-F238E27FC236}">
                <a16:creationId xmlns:a16="http://schemas.microsoft.com/office/drawing/2014/main" id="{57C2CC2F-7D42-4949-8615-3ED2E10BEA58}"/>
              </a:ext>
            </a:extLst>
          </p:cNvPr>
          <p:cNvSpPr>
            <a:spLocks noGrp="1"/>
          </p:cNvSpPr>
          <p:nvPr>
            <p:ph type="title"/>
          </p:nvPr>
        </p:nvSpPr>
        <p:spPr/>
        <p:txBody>
          <a:bodyPr>
            <a:normAutofit/>
          </a:bodyPr>
          <a:lstStyle/>
          <a:p>
            <a:r>
              <a:rPr lang="en-US" dirty="0"/>
              <a:t>In-class Practice 1</a:t>
            </a:r>
          </a:p>
        </p:txBody>
      </p:sp>
      <p:sp>
        <p:nvSpPr>
          <p:cNvPr id="5" name="內容版面配置區 2">
            <a:extLst>
              <a:ext uri="{FF2B5EF4-FFF2-40B4-BE49-F238E27FC236}">
                <a16:creationId xmlns:a16="http://schemas.microsoft.com/office/drawing/2014/main" id="{AAAF7F41-55D4-A84E-ACFA-29EDC72C913E}"/>
              </a:ext>
            </a:extLst>
          </p:cNvPr>
          <p:cNvSpPr>
            <a:spLocks noGrp="1"/>
          </p:cNvSpPr>
          <p:nvPr>
            <p:ph idx="1"/>
          </p:nvPr>
        </p:nvSpPr>
        <p:spPr>
          <a:xfrm>
            <a:off x="628650" y="1295944"/>
            <a:ext cx="7886700" cy="5267088"/>
          </a:xfrm>
        </p:spPr>
        <p:txBody>
          <a:bodyPr rtlCol="0">
            <a:normAutofit/>
          </a:bodyPr>
          <a:lstStyle/>
          <a:p>
            <a:pPr eaLnBrk="1" fontAlgn="auto" hangingPunct="1">
              <a:spcAft>
                <a:spcPts val="0"/>
              </a:spcAft>
              <a:defRPr/>
            </a:pPr>
            <a:r>
              <a:rPr lang="en-US" altLang="zh-TW" dirty="0"/>
              <a:t>Big Mod</a:t>
            </a:r>
          </a:p>
          <a:p>
            <a:pPr lvl="1" eaLnBrk="1" fontAlgn="auto" hangingPunct="1">
              <a:spcAft>
                <a:spcPts val="0"/>
              </a:spcAft>
              <a:defRPr/>
            </a:pPr>
            <a:r>
              <a:rPr lang="en-US" altLang="zh-TW" dirty="0"/>
              <a:t>Input: a, b, c (3&lt;a, c&lt;5000000,  1&lt;b&lt;2147483647)</a:t>
            </a:r>
          </a:p>
          <a:p>
            <a:pPr lvl="1" eaLnBrk="1" fontAlgn="auto" hangingPunct="1">
              <a:spcAft>
                <a:spcPts val="0"/>
              </a:spcAft>
              <a:defRPr/>
            </a:pPr>
            <a:r>
              <a:rPr lang="en-US" altLang="zh-TW" dirty="0"/>
              <a:t>Output:	x = a</a:t>
            </a:r>
            <a:r>
              <a:rPr lang="en-US" altLang="zh-TW" baseline="30000" dirty="0"/>
              <a:t>b</a:t>
            </a:r>
            <a:r>
              <a:rPr lang="en-US" altLang="zh-TW" dirty="0"/>
              <a:t> (mod c)</a:t>
            </a:r>
          </a:p>
          <a:p>
            <a:pPr eaLnBrk="1" fontAlgn="auto" hangingPunct="1">
              <a:spcAft>
                <a:spcPts val="0"/>
              </a:spcAft>
              <a:defRPr/>
            </a:pPr>
            <a:r>
              <a:rPr lang="en-US" altLang="zh-TW" dirty="0"/>
              <a:t>Naïve method</a:t>
            </a:r>
          </a:p>
          <a:p>
            <a:pPr lvl="1" eaLnBrk="1" fontAlgn="auto" hangingPunct="1">
              <a:spcAft>
                <a:spcPts val="0"/>
              </a:spcAft>
              <a:buFont typeface="Arial" panose="020B0604020202020204" pitchFamily="34" charset="0"/>
              <a:buNone/>
              <a:defRPr/>
            </a:pPr>
            <a:r>
              <a:rPr lang="en-US" altLang="zh-TW" dirty="0"/>
              <a:t>for(</a:t>
            </a:r>
            <a:r>
              <a:rPr lang="en-US" altLang="zh-TW" dirty="0" err="1"/>
              <a:t>i</a:t>
            </a:r>
            <a:r>
              <a:rPr lang="en-US" altLang="zh-TW" dirty="0"/>
              <a:t>=1, j=1; </a:t>
            </a:r>
            <a:r>
              <a:rPr lang="en-US" altLang="zh-TW" dirty="0" err="1"/>
              <a:t>i</a:t>
            </a:r>
            <a:r>
              <a:rPr lang="en-US" altLang="zh-TW" dirty="0"/>
              <a:t>&lt;=b; </a:t>
            </a:r>
            <a:r>
              <a:rPr lang="en-US" altLang="zh-TW" dirty="0" err="1"/>
              <a:t>i</a:t>
            </a:r>
            <a:r>
              <a:rPr lang="en-US" altLang="zh-TW" dirty="0"/>
              <a:t>++)</a:t>
            </a:r>
          </a:p>
          <a:p>
            <a:pPr lvl="1" eaLnBrk="1" fontAlgn="auto" hangingPunct="1">
              <a:spcAft>
                <a:spcPts val="0"/>
              </a:spcAft>
              <a:buFont typeface="Arial" panose="020B0604020202020204" pitchFamily="34" charset="0"/>
              <a:buNone/>
              <a:defRPr/>
            </a:pPr>
            <a:r>
              <a:rPr lang="en-US" altLang="zh-TW" dirty="0"/>
              <a:t>		j = (j*a)%c;</a:t>
            </a:r>
          </a:p>
          <a:p>
            <a:pPr lvl="1" eaLnBrk="1" fontAlgn="auto" hangingPunct="1">
              <a:spcAft>
                <a:spcPts val="0"/>
              </a:spcAft>
              <a:buFont typeface="Arial" panose="020B0604020202020204" pitchFamily="34" charset="0"/>
              <a:buNone/>
              <a:defRPr/>
            </a:pPr>
            <a:r>
              <a:rPr lang="en-US" altLang="zh-TW" dirty="0" err="1"/>
              <a:t>printf</a:t>
            </a:r>
            <a:r>
              <a:rPr lang="en-US" altLang="zh-TW" dirty="0"/>
              <a:t>("%d\n", j);</a:t>
            </a:r>
          </a:p>
          <a:p>
            <a:pPr eaLnBrk="1" fontAlgn="auto" hangingPunct="1">
              <a:spcAft>
                <a:spcPts val="0"/>
              </a:spcAft>
              <a:defRPr/>
            </a:pPr>
            <a:r>
              <a:rPr lang="en-US" altLang="zh-TW" dirty="0"/>
              <a:t>Problem of naïve method</a:t>
            </a:r>
          </a:p>
          <a:p>
            <a:pPr lvl="1" eaLnBrk="1" fontAlgn="auto" hangingPunct="1">
              <a:spcAft>
                <a:spcPts val="0"/>
              </a:spcAft>
              <a:defRPr/>
            </a:pPr>
            <a:r>
              <a:rPr lang="en-US" altLang="zh-TW" dirty="0"/>
              <a:t>need b iterations </a:t>
            </a:r>
          </a:p>
          <a:p>
            <a:pPr lvl="1" eaLnBrk="1" fontAlgn="auto" hangingPunct="1">
              <a:spcAft>
                <a:spcPts val="0"/>
              </a:spcAft>
              <a:defRPr/>
            </a:pPr>
            <a:r>
              <a:rPr lang="en-US" altLang="zh-TW" dirty="0"/>
              <a:t>Very slow execution for large b</a:t>
            </a:r>
          </a:p>
        </p:txBody>
      </p:sp>
    </p:spTree>
    <p:extLst>
      <p:ext uri="{BB962C8B-B14F-4D97-AF65-F5344CB8AC3E}">
        <p14:creationId xmlns:p14="http://schemas.microsoft.com/office/powerpoint/2010/main" val="275492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fade">
                                      <p:cBhvr>
                                        <p:cTn id="13" dur="500"/>
                                        <p:tgtEl>
                                          <p:spTgt spid="5">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fade">
                                      <p:cBhvr>
                                        <p:cTn id="16" dur="500"/>
                                        <p:tgtEl>
                                          <p:spTgt spid="5">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animEffect transition="in" filter="fade">
                                      <p:cBhvr>
                                        <p:cTn id="21" dur="500"/>
                                        <p:tgtEl>
                                          <p:spTgt spid="5">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8" end="8"/>
                                            </p:txEl>
                                          </p:spTgt>
                                        </p:tgtEl>
                                        <p:attrNameLst>
                                          <p:attrName>style.visibility</p:attrName>
                                        </p:attrNameLst>
                                      </p:cBhvr>
                                      <p:to>
                                        <p:strVal val="visible"/>
                                      </p:to>
                                    </p:set>
                                    <p:animEffect transition="in" filter="fade">
                                      <p:cBhvr>
                                        <p:cTn id="24" dur="500"/>
                                        <p:tgtEl>
                                          <p:spTgt spid="5">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Effect transition="in" filter="fade">
                                      <p:cBhvr>
                                        <p:cTn id="2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1647DE-2E7B-9241-B18D-D7D0535F584E}"/>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82510717-4E4D-1D48-92C7-2310AAEA3008}"/>
              </a:ext>
            </a:extLst>
          </p:cNvPr>
          <p:cNvSpPr>
            <a:spLocks noGrp="1"/>
          </p:cNvSpPr>
          <p:nvPr>
            <p:ph type="title"/>
          </p:nvPr>
        </p:nvSpPr>
        <p:spPr/>
        <p:txBody>
          <a:bodyPr/>
          <a:lstStyle/>
          <a:p>
            <a:r>
              <a:rPr lang="en-US" dirty="0"/>
              <a:t>Scoring</a:t>
            </a:r>
          </a:p>
        </p:txBody>
      </p:sp>
      <p:sp>
        <p:nvSpPr>
          <p:cNvPr id="4" name="Content Placeholder 3">
            <a:extLst>
              <a:ext uri="{FF2B5EF4-FFF2-40B4-BE49-F238E27FC236}">
                <a16:creationId xmlns:a16="http://schemas.microsoft.com/office/drawing/2014/main" id="{7D6D83F0-EB4D-894C-94F3-C2CF75E276B7}"/>
              </a:ext>
            </a:extLst>
          </p:cNvPr>
          <p:cNvSpPr>
            <a:spLocks noGrp="1"/>
          </p:cNvSpPr>
          <p:nvPr>
            <p:ph idx="1"/>
          </p:nvPr>
        </p:nvSpPr>
        <p:spPr>
          <a:xfrm>
            <a:off x="628650" y="1295944"/>
            <a:ext cx="7886700" cy="5139232"/>
          </a:xfrm>
        </p:spPr>
        <p:txBody>
          <a:bodyPr/>
          <a:lstStyle/>
          <a:p>
            <a:r>
              <a:rPr lang="en-US" dirty="0"/>
              <a:t>Total 100 points</a:t>
            </a:r>
          </a:p>
          <a:p>
            <a:pPr lvl="1"/>
            <a:r>
              <a:rPr lang="en-US" dirty="0"/>
              <a:t>In-class programming practice: 40 points</a:t>
            </a:r>
          </a:p>
          <a:p>
            <a:pPr lvl="1"/>
            <a:r>
              <a:rPr lang="en-US" dirty="0"/>
              <a:t>Programming Assignment 1: 20 points</a:t>
            </a:r>
          </a:p>
          <a:p>
            <a:pPr lvl="1"/>
            <a:r>
              <a:rPr lang="en-US" dirty="0"/>
              <a:t>Programming Assignment 2: 20 points</a:t>
            </a:r>
          </a:p>
          <a:p>
            <a:pPr lvl="1"/>
            <a:r>
              <a:rPr lang="en-US" dirty="0"/>
              <a:t>Programming Assignment 3: 20 points</a:t>
            </a:r>
          </a:p>
          <a:p>
            <a:pPr lvl="1"/>
            <a:r>
              <a:rPr lang="en-US" b="1" dirty="0">
                <a:solidFill>
                  <a:srgbClr val="FF0000"/>
                </a:solidFill>
              </a:rPr>
              <a:t>NO EXAM</a:t>
            </a:r>
          </a:p>
          <a:p>
            <a:r>
              <a:rPr lang="en-US" dirty="0"/>
              <a:t>Academic integrity</a:t>
            </a:r>
          </a:p>
          <a:p>
            <a:pPr lvl="1"/>
            <a:r>
              <a:rPr lang="en-US" dirty="0"/>
              <a:t>We trust you but don’t take it for granted</a:t>
            </a:r>
          </a:p>
          <a:p>
            <a:pPr lvl="1"/>
            <a:r>
              <a:rPr lang="en-US" dirty="0"/>
              <a:t>Violation will be recorded in your transcript</a:t>
            </a:r>
          </a:p>
          <a:p>
            <a:pPr lvl="1"/>
            <a:r>
              <a:rPr lang="en-US" dirty="0">
                <a:hlinkClick r:id="rId3"/>
              </a:rPr>
              <a:t>https://regulations.utah.edu/academics/6-400.php</a:t>
            </a:r>
            <a:endParaRPr lang="en-US" dirty="0"/>
          </a:p>
        </p:txBody>
      </p:sp>
    </p:spTree>
    <p:extLst>
      <p:ext uri="{BB962C8B-B14F-4D97-AF65-F5344CB8AC3E}">
        <p14:creationId xmlns:p14="http://schemas.microsoft.com/office/powerpoint/2010/main" val="10760900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EB6DF4-1F96-AC48-9196-6648F193C9D4}"/>
              </a:ext>
            </a:extLst>
          </p:cNvPr>
          <p:cNvSpPr>
            <a:spLocks noGrp="1"/>
          </p:cNvSpPr>
          <p:nvPr>
            <p:ph type="sldNum" sz="quarter" idx="12"/>
          </p:nvPr>
        </p:nvSpPr>
        <p:spPr/>
        <p:txBody>
          <a:bodyPr/>
          <a:lstStyle/>
          <a:p>
            <a:fld id="{4E77BC79-9480-1042-96E1-82B94DA0811E}" type="slidenum">
              <a:rPr lang="en-US" smtClean="0"/>
              <a:t>50</a:t>
            </a:fld>
            <a:endParaRPr lang="en-US"/>
          </a:p>
        </p:txBody>
      </p:sp>
      <p:sp>
        <p:nvSpPr>
          <p:cNvPr id="3" name="Title 2">
            <a:extLst>
              <a:ext uri="{FF2B5EF4-FFF2-40B4-BE49-F238E27FC236}">
                <a16:creationId xmlns:a16="http://schemas.microsoft.com/office/drawing/2014/main" id="{1377622A-3B32-7944-8BE0-25E7C57A191B}"/>
              </a:ext>
            </a:extLst>
          </p:cNvPr>
          <p:cNvSpPr>
            <a:spLocks noGrp="1"/>
          </p:cNvSpPr>
          <p:nvPr>
            <p:ph type="title"/>
          </p:nvPr>
        </p:nvSpPr>
        <p:spPr/>
        <p:txBody>
          <a:bodyPr/>
          <a:lstStyle/>
          <a:p>
            <a:r>
              <a:rPr lang="en-US" dirty="0"/>
              <a:t>Reflect on Big Mod Problem</a:t>
            </a:r>
          </a:p>
        </p:txBody>
      </p:sp>
      <p:sp>
        <p:nvSpPr>
          <p:cNvPr id="4" name="Content Placeholder 3">
            <a:extLst>
              <a:ext uri="{FF2B5EF4-FFF2-40B4-BE49-F238E27FC236}">
                <a16:creationId xmlns:a16="http://schemas.microsoft.com/office/drawing/2014/main" id="{5AD41C58-42A7-C848-AA60-D784AB5DF5EF}"/>
              </a:ext>
            </a:extLst>
          </p:cNvPr>
          <p:cNvSpPr>
            <a:spLocks noGrp="1"/>
          </p:cNvSpPr>
          <p:nvPr>
            <p:ph idx="1"/>
          </p:nvPr>
        </p:nvSpPr>
        <p:spPr>
          <a:xfrm>
            <a:off x="628650" y="1295944"/>
            <a:ext cx="7886700" cy="3767608"/>
          </a:xfrm>
        </p:spPr>
        <p:txBody>
          <a:bodyPr/>
          <a:lstStyle/>
          <a:p>
            <a:pPr>
              <a:defRPr/>
            </a:pPr>
            <a:r>
              <a:rPr lang="en-US" altLang="zh-TW" dirty="0"/>
              <a:t>Naïve method</a:t>
            </a:r>
          </a:p>
          <a:p>
            <a:pPr lvl="1">
              <a:defRPr/>
            </a:pPr>
            <a:r>
              <a:rPr lang="en-US" altLang="zh-TW" dirty="0">
                <a:solidFill>
                  <a:srgbClr val="FF0000"/>
                </a:solidFill>
              </a:rPr>
              <a:t>2</a:t>
            </a:r>
            <a:r>
              <a:rPr lang="en-US" altLang="zh-TW" baseline="30000" dirty="0">
                <a:solidFill>
                  <a:srgbClr val="FF0000"/>
                </a:solidFill>
              </a:rPr>
              <a:t>16</a:t>
            </a:r>
            <a:r>
              <a:rPr lang="en-US" altLang="zh-TW" dirty="0">
                <a:solidFill>
                  <a:srgbClr val="FF0000"/>
                </a:solidFill>
              </a:rPr>
              <a:t> = 2*2*2*2*2*2*…*2	total 15 calculation</a:t>
            </a:r>
          </a:p>
          <a:p>
            <a:pPr>
              <a:defRPr/>
            </a:pPr>
            <a:r>
              <a:rPr lang="en-US" altLang="zh-TW" dirty="0"/>
              <a:t>Can we do better? </a:t>
            </a:r>
          </a:p>
          <a:p>
            <a:pPr lvl="1">
              <a:defRPr/>
            </a:pPr>
            <a:endParaRPr lang="en-US" altLang="zh-TW" dirty="0">
              <a:solidFill>
                <a:schemeClr val="accent5">
                  <a:lumMod val="75000"/>
                </a:schemeClr>
              </a:solidFill>
            </a:endParaRPr>
          </a:p>
          <a:p>
            <a:pPr lvl="1">
              <a:defRPr/>
            </a:pPr>
            <a:endParaRPr lang="en-US" altLang="zh-TW" dirty="0">
              <a:solidFill>
                <a:schemeClr val="accent5">
                  <a:lumMod val="75000"/>
                </a:schemeClr>
              </a:solidFill>
            </a:endParaRPr>
          </a:p>
          <a:p>
            <a:pPr lvl="1">
              <a:defRPr/>
            </a:pPr>
            <a:endParaRPr lang="en-US" altLang="zh-TW" dirty="0">
              <a:solidFill>
                <a:schemeClr val="accent5">
                  <a:lumMod val="75000"/>
                </a:schemeClr>
              </a:solidFill>
            </a:endParaRPr>
          </a:p>
          <a:p>
            <a:endParaRPr lang="en-US" dirty="0"/>
          </a:p>
        </p:txBody>
      </p:sp>
    </p:spTree>
    <p:extLst>
      <p:ext uri="{BB962C8B-B14F-4D97-AF65-F5344CB8AC3E}">
        <p14:creationId xmlns:p14="http://schemas.microsoft.com/office/powerpoint/2010/main" val="26283255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5"/>
          <p:cNvSpPr>
            <a:spLocks noGrp="1"/>
          </p:cNvSpPr>
          <p:nvPr>
            <p:ph type="sldNum" sz="quarter" idx="12"/>
          </p:nvPr>
        </p:nvSpPr>
        <p:spPr>
          <a:noFill/>
        </p:spPr>
        <p:txBody>
          <a:bodyPr/>
          <a:lstStyle/>
          <a:p>
            <a:fld id="{A8455D9E-1031-4BDD-85C8-B1A4E9209B28}" type="slidenum">
              <a:rPr lang="en-US" altLang="zh-TW"/>
              <a:pPr/>
              <a:t>51</a:t>
            </a:fld>
            <a:endParaRPr lang="en-US" altLang="zh-TW"/>
          </a:p>
        </p:txBody>
      </p:sp>
      <p:sp>
        <p:nvSpPr>
          <p:cNvPr id="2" name="Content Placeholder 1">
            <a:extLst>
              <a:ext uri="{FF2B5EF4-FFF2-40B4-BE49-F238E27FC236}">
                <a16:creationId xmlns:a16="http://schemas.microsoft.com/office/drawing/2014/main" id="{F256B4D2-ACB1-624D-AC17-D67B52222656}"/>
              </a:ext>
            </a:extLst>
          </p:cNvPr>
          <p:cNvSpPr>
            <a:spLocks noGrp="1"/>
          </p:cNvSpPr>
          <p:nvPr>
            <p:ph idx="1"/>
          </p:nvPr>
        </p:nvSpPr>
        <p:spPr>
          <a:xfrm>
            <a:off x="457200" y="2386584"/>
            <a:ext cx="8229600" cy="3037668"/>
          </a:xfrm>
        </p:spPr>
        <p:txBody>
          <a:bodyPr>
            <a:normAutofit/>
          </a:bodyPr>
          <a:lstStyle/>
          <a:p>
            <a:pPr marL="0" indent="0" algn="ctr">
              <a:buFont typeface="Wingdings" pitchFamily="2" charset="2"/>
              <a:buNone/>
            </a:pPr>
            <a:r>
              <a:rPr lang="en-US" sz="3200" i="1" dirty="0"/>
              <a:t>In fact, there is a name for the refined method:</a:t>
            </a:r>
          </a:p>
          <a:p>
            <a:pPr marL="0" indent="0" algn="ctr">
              <a:buFont typeface="Wingdings" pitchFamily="2" charset="2"/>
              <a:buNone/>
            </a:pPr>
            <a:r>
              <a:rPr lang="en-US" sz="3200" i="1" dirty="0">
                <a:solidFill>
                  <a:srgbClr val="FF0000"/>
                </a:solidFill>
              </a:rPr>
              <a:t>Divide and Conquer algorithm</a:t>
            </a:r>
          </a:p>
          <a:p>
            <a:pPr marL="0" indent="0" algn="ctr">
              <a:buFont typeface="Wingdings" pitchFamily="2" charset="2"/>
              <a:buNone/>
            </a:pPr>
            <a:r>
              <a:rPr lang="en-US" sz="3200" i="1" dirty="0"/>
              <a:t>(used to solve &gt;50% computer design problems, including Google’s distributed system solutions, e.g., MapReduce)</a:t>
            </a:r>
          </a:p>
        </p:txBody>
      </p:sp>
    </p:spTree>
    <p:extLst>
      <p:ext uri="{BB962C8B-B14F-4D97-AF65-F5344CB8AC3E}">
        <p14:creationId xmlns:p14="http://schemas.microsoft.com/office/powerpoint/2010/main" val="511794383"/>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BBCFCD-57BB-4348-A9CB-2095FF5E3BA9}"/>
              </a:ext>
            </a:extLst>
          </p:cNvPr>
          <p:cNvSpPr>
            <a:spLocks noGrp="1"/>
          </p:cNvSpPr>
          <p:nvPr>
            <p:ph type="sldNum" sz="quarter" idx="12"/>
          </p:nvPr>
        </p:nvSpPr>
        <p:spPr/>
        <p:txBody>
          <a:bodyPr/>
          <a:lstStyle/>
          <a:p>
            <a:fld id="{4E77BC79-9480-1042-96E1-82B94DA0811E}" type="slidenum">
              <a:rPr lang="en-US" smtClean="0"/>
              <a:t>52</a:t>
            </a:fld>
            <a:endParaRPr lang="en-US"/>
          </a:p>
        </p:txBody>
      </p:sp>
      <p:sp>
        <p:nvSpPr>
          <p:cNvPr id="3" name="Title 2">
            <a:extLst>
              <a:ext uri="{FF2B5EF4-FFF2-40B4-BE49-F238E27FC236}">
                <a16:creationId xmlns:a16="http://schemas.microsoft.com/office/drawing/2014/main" id="{5781B617-0A91-FF4F-A471-3A58D1C23D2E}"/>
              </a:ext>
            </a:extLst>
          </p:cNvPr>
          <p:cNvSpPr>
            <a:spLocks noGrp="1"/>
          </p:cNvSpPr>
          <p:nvPr>
            <p:ph type="title"/>
          </p:nvPr>
        </p:nvSpPr>
        <p:spPr/>
        <p:txBody>
          <a:bodyPr/>
          <a:lstStyle/>
          <a:p>
            <a:r>
              <a:rPr lang="en-US" dirty="0"/>
              <a:t>Get a Sense of Runtime Performance</a:t>
            </a:r>
          </a:p>
        </p:txBody>
      </p:sp>
      <p:graphicFrame>
        <p:nvGraphicFramePr>
          <p:cNvPr id="9" name="Object 3">
            <a:extLst>
              <a:ext uri="{FF2B5EF4-FFF2-40B4-BE49-F238E27FC236}">
                <a16:creationId xmlns:a16="http://schemas.microsoft.com/office/drawing/2014/main" id="{4AD1F83A-8F3A-2D49-8B00-1E85988B58C8}"/>
              </a:ext>
            </a:extLst>
          </p:cNvPr>
          <p:cNvGraphicFramePr>
            <a:graphicFrameLocks noChangeAspect="1"/>
          </p:cNvGraphicFramePr>
          <p:nvPr>
            <p:extLst>
              <p:ext uri="{D42A27DB-BD31-4B8C-83A1-F6EECF244321}">
                <p14:modId xmlns:p14="http://schemas.microsoft.com/office/powerpoint/2010/main" val="269480031"/>
              </p:ext>
            </p:extLst>
          </p:nvPr>
        </p:nvGraphicFramePr>
        <p:xfrm>
          <a:off x="1077577" y="3220517"/>
          <a:ext cx="3096213" cy="2179696"/>
        </p:xfrm>
        <a:graphic>
          <a:graphicData uri="http://schemas.openxmlformats.org/presentationml/2006/ole">
            <mc:AlternateContent xmlns:mc="http://schemas.openxmlformats.org/markup-compatibility/2006">
              <mc:Choice xmlns:v="urn:schemas-microsoft-com:vml" Requires="v">
                <p:oleObj spid="_x0000_s10551" name="Visio" r:id="rId4" imgW="3529889" imgH="2486558" progId="Visio.Drawing.11">
                  <p:embed/>
                </p:oleObj>
              </mc:Choice>
              <mc:Fallback>
                <p:oleObj name="Visio" r:id="rId4" imgW="3529889" imgH="2486558" progId="Visio.Drawing.11">
                  <p:embed/>
                  <p:pic>
                    <p:nvPicPr>
                      <p:cNvPr id="307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7577" y="3220517"/>
                        <a:ext cx="3096213" cy="2179696"/>
                      </a:xfrm>
                      <a:prstGeom prst="rect">
                        <a:avLst/>
                      </a:prstGeom>
                      <a:noFill/>
                      <a:ln>
                        <a:noFill/>
                      </a:ln>
                      <a:effectLst/>
                    </p:spPr>
                  </p:pic>
                </p:oleObj>
              </mc:Fallback>
            </mc:AlternateContent>
          </a:graphicData>
        </a:graphic>
      </p:graphicFrame>
      <p:graphicFrame>
        <p:nvGraphicFramePr>
          <p:cNvPr id="10" name="Object 4">
            <a:extLst>
              <a:ext uri="{FF2B5EF4-FFF2-40B4-BE49-F238E27FC236}">
                <a16:creationId xmlns:a16="http://schemas.microsoft.com/office/drawing/2014/main" id="{1D189616-1308-A049-B6E3-AC66638E1C12}"/>
              </a:ext>
            </a:extLst>
          </p:cNvPr>
          <p:cNvGraphicFramePr>
            <a:graphicFrameLocks noChangeAspect="1"/>
          </p:cNvGraphicFramePr>
          <p:nvPr>
            <p:extLst>
              <p:ext uri="{D42A27DB-BD31-4B8C-83A1-F6EECF244321}">
                <p14:modId xmlns:p14="http://schemas.microsoft.com/office/powerpoint/2010/main" val="2975983457"/>
              </p:ext>
            </p:extLst>
          </p:nvPr>
        </p:nvGraphicFramePr>
        <p:xfrm>
          <a:off x="4497845" y="3220516"/>
          <a:ext cx="3096212" cy="2211389"/>
        </p:xfrm>
        <a:graphic>
          <a:graphicData uri="http://schemas.openxmlformats.org/presentationml/2006/ole">
            <mc:AlternateContent xmlns:mc="http://schemas.openxmlformats.org/markup-compatibility/2006">
              <mc:Choice xmlns:v="urn:schemas-microsoft-com:vml" Requires="v">
                <p:oleObj spid="_x0000_s10552" name="Visio" r:id="rId6" imgW="3468014" imgH="2478024" progId="Visio.Drawing.11">
                  <p:embed/>
                </p:oleObj>
              </mc:Choice>
              <mc:Fallback>
                <p:oleObj name="Visio" r:id="rId6" imgW="3468014" imgH="2478024" progId="Visio.Drawing.11">
                  <p:embed/>
                  <p:pic>
                    <p:nvPicPr>
                      <p:cNvPr id="307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7845" y="3220516"/>
                        <a:ext cx="3096212" cy="2211389"/>
                      </a:xfrm>
                      <a:prstGeom prst="rect">
                        <a:avLst/>
                      </a:prstGeom>
                      <a:noFill/>
                      <a:ln>
                        <a:noFill/>
                      </a:ln>
                      <a:effectLst/>
                    </p:spPr>
                  </p:pic>
                </p:oleObj>
              </mc:Fallback>
            </mc:AlternateContent>
          </a:graphicData>
        </a:graphic>
      </p:graphicFrame>
      <p:sp>
        <p:nvSpPr>
          <p:cNvPr id="12" name="Content Placeholder 11">
            <a:extLst>
              <a:ext uri="{FF2B5EF4-FFF2-40B4-BE49-F238E27FC236}">
                <a16:creationId xmlns:a16="http://schemas.microsoft.com/office/drawing/2014/main" id="{96A5B163-FEE4-5F46-9399-4BCB4C2C80F2}"/>
              </a:ext>
            </a:extLst>
          </p:cNvPr>
          <p:cNvSpPr>
            <a:spLocks noGrp="1"/>
          </p:cNvSpPr>
          <p:nvPr>
            <p:ph idx="1"/>
          </p:nvPr>
        </p:nvSpPr>
        <p:spPr>
          <a:xfrm>
            <a:off x="628650" y="1295944"/>
            <a:ext cx="7886700" cy="3910237"/>
          </a:xfrm>
        </p:spPr>
        <p:txBody>
          <a:bodyPr/>
          <a:lstStyle/>
          <a:p>
            <a:r>
              <a:rPr lang="en-US" dirty="0"/>
              <a:t>Time complexity analysis</a:t>
            </a:r>
          </a:p>
          <a:p>
            <a:pPr lvl="1"/>
            <a:r>
              <a:rPr lang="en-US" dirty="0"/>
              <a:t>Runtime plays the most important role in performance</a:t>
            </a:r>
          </a:p>
          <a:p>
            <a:pPr lvl="1"/>
            <a:r>
              <a:rPr lang="en-US" dirty="0"/>
              <a:t>In algorithm theory, we use big O worst case analysis</a:t>
            </a:r>
          </a:p>
          <a:p>
            <a:pPr lvl="2"/>
            <a:r>
              <a:rPr lang="en-US" dirty="0"/>
              <a:t>Upper bound of the runtime with respect to input size N</a:t>
            </a:r>
          </a:p>
          <a:p>
            <a:pPr lvl="1"/>
            <a:endParaRPr lang="en-US" dirty="0"/>
          </a:p>
        </p:txBody>
      </p:sp>
      <p:sp>
        <p:nvSpPr>
          <p:cNvPr id="13" name="Content Placeholder 1">
            <a:extLst>
              <a:ext uri="{FF2B5EF4-FFF2-40B4-BE49-F238E27FC236}">
                <a16:creationId xmlns:a16="http://schemas.microsoft.com/office/drawing/2014/main" id="{CEB078E6-E6E6-7647-8F95-FFFF587E88A1}"/>
              </a:ext>
            </a:extLst>
          </p:cNvPr>
          <p:cNvSpPr txBox="1">
            <a:spLocks/>
          </p:cNvSpPr>
          <p:nvPr/>
        </p:nvSpPr>
        <p:spPr>
          <a:xfrm>
            <a:off x="457200" y="5657013"/>
            <a:ext cx="8229600" cy="719517"/>
          </a:xfrm>
          <a:prstGeom prst="rect">
            <a:avLst/>
          </a:prstGeom>
        </p:spPr>
        <p:txBody>
          <a:bodyPr vert="horz" lIns="91440" tIns="45720" rIns="91440" bIns="45720" rtlCol="0">
            <a:normAutofit fontScale="55000" lnSpcReduction="20000"/>
          </a:bodyPr>
          <a:lstStyle>
            <a:lvl1pPr marL="228600" indent="-411480" algn="l" defTabSz="457200" rtl="0" eaLnBrk="1" latinLnBrk="0" hangingPunct="1">
              <a:spcBef>
                <a:spcPct val="20000"/>
              </a:spcBef>
              <a:buFont typeface="Wingdings" pitchFamily="2" charset="2"/>
              <a:buChar char="q"/>
              <a:defRPr sz="2600" b="1" kern="1200">
                <a:solidFill>
                  <a:schemeClr val="tx1"/>
                </a:solidFill>
                <a:latin typeface="San serif"/>
                <a:ea typeface="+mn-ea"/>
                <a:cs typeface="San serif"/>
              </a:defRPr>
            </a:lvl1pPr>
            <a:lvl2pPr marL="742950" indent="-37719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Wingdings" pitchFamily="2" charset="2"/>
              <a:buNone/>
            </a:pPr>
            <a:r>
              <a:rPr lang="en-US" sz="4400" i="1" dirty="0">
                <a:solidFill>
                  <a:srgbClr val="FF0000"/>
                </a:solidFill>
              </a:rPr>
              <a:t>In this course, we will use TW’s empirical analysis as with modern computer architectures</a:t>
            </a:r>
          </a:p>
        </p:txBody>
      </p:sp>
    </p:spTree>
    <p:extLst>
      <p:ext uri="{BB962C8B-B14F-4D97-AF65-F5344CB8AC3E}">
        <p14:creationId xmlns:p14="http://schemas.microsoft.com/office/powerpoint/2010/main" val="15674702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1C2A6B-1E58-3D42-ADDF-28DB600A4C37}"/>
              </a:ext>
            </a:extLst>
          </p:cNvPr>
          <p:cNvSpPr>
            <a:spLocks noGrp="1"/>
          </p:cNvSpPr>
          <p:nvPr>
            <p:ph type="sldNum" sz="quarter" idx="12"/>
          </p:nvPr>
        </p:nvSpPr>
        <p:spPr/>
        <p:txBody>
          <a:bodyPr/>
          <a:lstStyle/>
          <a:p>
            <a:fld id="{4E77BC79-9480-1042-96E1-82B94DA0811E}" type="slidenum">
              <a:rPr lang="en-US" smtClean="0"/>
              <a:t>53</a:t>
            </a:fld>
            <a:endParaRPr lang="en-US"/>
          </a:p>
        </p:txBody>
      </p:sp>
      <p:sp>
        <p:nvSpPr>
          <p:cNvPr id="3" name="Title 2">
            <a:extLst>
              <a:ext uri="{FF2B5EF4-FFF2-40B4-BE49-F238E27FC236}">
                <a16:creationId xmlns:a16="http://schemas.microsoft.com/office/drawing/2014/main" id="{C4E25FFD-6C7D-FD4F-9960-2A32E66396ED}"/>
              </a:ext>
            </a:extLst>
          </p:cNvPr>
          <p:cNvSpPr>
            <a:spLocks noGrp="1"/>
          </p:cNvSpPr>
          <p:nvPr>
            <p:ph type="title"/>
          </p:nvPr>
        </p:nvSpPr>
        <p:spPr/>
        <p:txBody>
          <a:bodyPr>
            <a:normAutofit/>
          </a:bodyPr>
          <a:lstStyle/>
          <a:p>
            <a:r>
              <a:rPr lang="en-US" dirty="0"/>
              <a:t>Empirical Analysis</a:t>
            </a:r>
          </a:p>
        </p:txBody>
      </p:sp>
      <p:sp>
        <p:nvSpPr>
          <p:cNvPr id="4" name="Content Placeholder 3">
            <a:extLst>
              <a:ext uri="{FF2B5EF4-FFF2-40B4-BE49-F238E27FC236}">
                <a16:creationId xmlns:a16="http://schemas.microsoft.com/office/drawing/2014/main" id="{D0835811-4F18-CF42-B29C-0A87EB60DD60}"/>
              </a:ext>
            </a:extLst>
          </p:cNvPr>
          <p:cNvSpPr>
            <a:spLocks noGrp="1"/>
          </p:cNvSpPr>
          <p:nvPr>
            <p:ph idx="1"/>
          </p:nvPr>
        </p:nvSpPr>
        <p:spPr>
          <a:xfrm>
            <a:off x="628650" y="1295944"/>
            <a:ext cx="7886700" cy="5404754"/>
          </a:xfrm>
        </p:spPr>
        <p:txBody>
          <a:bodyPr>
            <a:normAutofit/>
          </a:bodyPr>
          <a:lstStyle/>
          <a:p>
            <a:r>
              <a:rPr lang="en-US" altLang="zh-TW" dirty="0"/>
              <a:t>Technical Analysis(Input Data Size = N)</a:t>
            </a:r>
          </a:p>
          <a:p>
            <a:pPr lvl="1"/>
            <a:r>
              <a:rPr lang="en-US" altLang="zh-TW" dirty="0"/>
              <a:t>O(N)</a:t>
            </a:r>
          </a:p>
          <a:p>
            <a:pPr lvl="2"/>
            <a:r>
              <a:rPr lang="en-US" altLang="zh-TW" sz="2200" dirty="0"/>
              <a:t>for(int </a:t>
            </a:r>
            <a:r>
              <a:rPr lang="en-US" altLang="zh-TW" sz="2200" dirty="0" err="1"/>
              <a:t>i</a:t>
            </a:r>
            <a:r>
              <a:rPr lang="en-US" altLang="zh-TW" sz="2200" dirty="0"/>
              <a:t>=1; </a:t>
            </a:r>
            <a:r>
              <a:rPr lang="en-US" altLang="zh-TW" sz="2200" dirty="0" err="1"/>
              <a:t>i</a:t>
            </a:r>
            <a:r>
              <a:rPr lang="en-US" altLang="zh-TW" sz="2200" dirty="0"/>
              <a:t>&lt;=N; </a:t>
            </a:r>
            <a:r>
              <a:rPr lang="en-US" altLang="zh-TW" sz="2200" dirty="0" err="1"/>
              <a:t>i</a:t>
            </a:r>
            <a:r>
              <a:rPr lang="en-US" altLang="zh-TW" sz="2200" dirty="0"/>
              <a:t>++) </a:t>
            </a:r>
            <a:r>
              <a:rPr lang="en-US" altLang="zh-TW" sz="2200" dirty="0" err="1"/>
              <a:t>some_work</a:t>
            </a:r>
            <a:r>
              <a:rPr lang="en-US" altLang="zh-TW" sz="2200" dirty="0"/>
              <a:t>();</a:t>
            </a:r>
          </a:p>
          <a:p>
            <a:pPr lvl="1"/>
            <a:r>
              <a:rPr lang="en-US" altLang="zh-TW" dirty="0"/>
              <a:t>O(N</a:t>
            </a:r>
            <a:r>
              <a:rPr lang="en-US" altLang="zh-TW" baseline="30000" dirty="0"/>
              <a:t>2</a:t>
            </a:r>
            <a:r>
              <a:rPr lang="en-US" altLang="zh-TW" dirty="0"/>
              <a:t>)</a:t>
            </a:r>
          </a:p>
          <a:p>
            <a:pPr lvl="2"/>
            <a:r>
              <a:rPr lang="en-US" altLang="zh-TW" sz="2200" dirty="0"/>
              <a:t>for(int </a:t>
            </a:r>
            <a:r>
              <a:rPr lang="en-US" altLang="zh-TW" sz="2200" dirty="0" err="1"/>
              <a:t>i</a:t>
            </a:r>
            <a:r>
              <a:rPr lang="en-US" altLang="zh-TW" sz="2200" dirty="0"/>
              <a:t>=1; </a:t>
            </a:r>
            <a:r>
              <a:rPr lang="en-US" altLang="zh-TW" sz="2200" dirty="0" err="1"/>
              <a:t>i</a:t>
            </a:r>
            <a:r>
              <a:rPr lang="en-US" altLang="zh-TW" sz="2200" dirty="0"/>
              <a:t>&lt;=N; </a:t>
            </a:r>
            <a:r>
              <a:rPr lang="en-US" altLang="zh-TW" sz="2200" dirty="0" err="1"/>
              <a:t>i</a:t>
            </a:r>
            <a:r>
              <a:rPr lang="en-US" altLang="zh-TW" sz="2200" dirty="0"/>
              <a:t>++)</a:t>
            </a:r>
          </a:p>
          <a:p>
            <a:pPr lvl="3">
              <a:buNone/>
            </a:pPr>
            <a:r>
              <a:rPr lang="en-US" altLang="zh-TW" sz="2200" dirty="0"/>
              <a:t>for(int j=1; j&lt;=N; </a:t>
            </a:r>
            <a:r>
              <a:rPr lang="en-US" altLang="zh-TW" sz="2200" dirty="0" err="1"/>
              <a:t>j++</a:t>
            </a:r>
            <a:r>
              <a:rPr lang="en-US" altLang="zh-TW" sz="2200" dirty="0"/>
              <a:t>) </a:t>
            </a:r>
          </a:p>
          <a:p>
            <a:pPr lvl="3">
              <a:buNone/>
            </a:pPr>
            <a:r>
              <a:rPr lang="en-US" altLang="zh-TW" sz="2200" dirty="0"/>
              <a:t>    </a:t>
            </a:r>
            <a:r>
              <a:rPr lang="en-US" altLang="zh-TW" sz="2200" dirty="0" err="1"/>
              <a:t>some_work</a:t>
            </a:r>
            <a:r>
              <a:rPr lang="en-US" altLang="zh-TW" sz="2200" dirty="0"/>
              <a:t>();</a:t>
            </a:r>
          </a:p>
          <a:p>
            <a:pPr lvl="1"/>
            <a:r>
              <a:rPr lang="en-US" altLang="zh-TW" dirty="0"/>
              <a:t> O(N</a:t>
            </a:r>
            <a:r>
              <a:rPr lang="en-US" altLang="zh-TW" baseline="30000" dirty="0"/>
              <a:t>3</a:t>
            </a:r>
            <a:r>
              <a:rPr lang="en-US" altLang="zh-TW" dirty="0"/>
              <a:t>), O(N</a:t>
            </a:r>
            <a:r>
              <a:rPr lang="en-US" altLang="zh-TW" baseline="30000" dirty="0"/>
              <a:t>4</a:t>
            </a:r>
            <a:r>
              <a:rPr lang="en-US" altLang="zh-TW" dirty="0"/>
              <a:t>)…</a:t>
            </a:r>
          </a:p>
          <a:p>
            <a:r>
              <a:rPr lang="en-US" altLang="zh-TW" dirty="0"/>
              <a:t>On modern computers, input Data Size = N</a:t>
            </a:r>
          </a:p>
          <a:p>
            <a:pPr lvl="1"/>
            <a:r>
              <a:rPr lang="en-US" altLang="zh-TW" dirty="0"/>
              <a:t>Timing Constraint</a:t>
            </a:r>
          </a:p>
          <a:p>
            <a:pPr lvl="2"/>
            <a:r>
              <a:rPr lang="en-US" altLang="zh-TW" sz="2200" dirty="0"/>
              <a:t>O(N) = 1000000 ~ 8000000 equals to Run Time &lt; 1s</a:t>
            </a:r>
          </a:p>
          <a:p>
            <a:pPr lvl="2"/>
            <a:r>
              <a:rPr lang="en-US" altLang="zh-TW" sz="2200" dirty="0"/>
              <a:t>Generally true on modern PCs</a:t>
            </a:r>
          </a:p>
          <a:p>
            <a:endParaRPr lang="en-US" dirty="0"/>
          </a:p>
        </p:txBody>
      </p:sp>
    </p:spTree>
    <p:extLst>
      <p:ext uri="{BB962C8B-B14F-4D97-AF65-F5344CB8AC3E}">
        <p14:creationId xmlns:p14="http://schemas.microsoft.com/office/powerpoint/2010/main" val="3701316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AD7B96-8097-654E-B7D4-06B06462488C}"/>
              </a:ext>
            </a:extLst>
          </p:cNvPr>
          <p:cNvSpPr>
            <a:spLocks noGrp="1"/>
          </p:cNvSpPr>
          <p:nvPr>
            <p:ph type="sldNum" sz="quarter" idx="12"/>
          </p:nvPr>
        </p:nvSpPr>
        <p:spPr/>
        <p:txBody>
          <a:bodyPr/>
          <a:lstStyle/>
          <a:p>
            <a:fld id="{4E77BC79-9480-1042-96E1-82B94DA0811E}" type="slidenum">
              <a:rPr lang="en-US" smtClean="0"/>
              <a:t>54</a:t>
            </a:fld>
            <a:endParaRPr lang="en-US"/>
          </a:p>
        </p:txBody>
      </p:sp>
      <p:sp>
        <p:nvSpPr>
          <p:cNvPr id="3" name="Title 2">
            <a:extLst>
              <a:ext uri="{FF2B5EF4-FFF2-40B4-BE49-F238E27FC236}">
                <a16:creationId xmlns:a16="http://schemas.microsoft.com/office/drawing/2014/main" id="{68E125D3-7077-6F43-8B6E-561CCB243374}"/>
              </a:ext>
            </a:extLst>
          </p:cNvPr>
          <p:cNvSpPr>
            <a:spLocks noGrp="1"/>
          </p:cNvSpPr>
          <p:nvPr>
            <p:ph type="title"/>
          </p:nvPr>
        </p:nvSpPr>
        <p:spPr/>
        <p:txBody>
          <a:bodyPr/>
          <a:lstStyle/>
          <a:p>
            <a:r>
              <a:rPr lang="en-US" dirty="0"/>
              <a:t>Empirical Analysis Examples</a:t>
            </a:r>
          </a:p>
        </p:txBody>
      </p:sp>
      <p:sp>
        <p:nvSpPr>
          <p:cNvPr id="4" name="Content Placeholder 3">
            <a:extLst>
              <a:ext uri="{FF2B5EF4-FFF2-40B4-BE49-F238E27FC236}">
                <a16:creationId xmlns:a16="http://schemas.microsoft.com/office/drawing/2014/main" id="{E53B47EE-6AE0-AA41-A65D-3AF1DDF323C4}"/>
              </a:ext>
            </a:extLst>
          </p:cNvPr>
          <p:cNvSpPr>
            <a:spLocks noGrp="1"/>
          </p:cNvSpPr>
          <p:nvPr>
            <p:ph idx="1"/>
          </p:nvPr>
        </p:nvSpPr>
        <p:spPr>
          <a:xfrm>
            <a:off x="628650" y="1295944"/>
            <a:ext cx="7886700" cy="5443797"/>
          </a:xfrm>
        </p:spPr>
        <p:txBody>
          <a:bodyPr>
            <a:normAutofit/>
          </a:bodyPr>
          <a:lstStyle/>
          <a:p>
            <a:r>
              <a:rPr lang="en-US" altLang="zh-TW" sz="2800" dirty="0"/>
              <a:t>A Problem with N = 1000, Time Limit = 1s</a:t>
            </a:r>
          </a:p>
          <a:p>
            <a:pPr lvl="1"/>
            <a:r>
              <a:rPr lang="en-US" altLang="zh-TW" sz="2200" dirty="0"/>
              <a:t>Could a O(N) Algorithm Pass the Time Limited Constraint?</a:t>
            </a:r>
          </a:p>
          <a:p>
            <a:pPr lvl="1"/>
            <a:r>
              <a:rPr lang="en-US" altLang="zh-TW" sz="2200" dirty="0"/>
              <a:t>What about the O(</a:t>
            </a:r>
            <a:r>
              <a:rPr lang="en-US" altLang="zh-TW" sz="2200" dirty="0" err="1"/>
              <a:t>NlogN</a:t>
            </a:r>
            <a:r>
              <a:rPr lang="en-US" altLang="zh-TW" sz="2200" dirty="0"/>
              <a:t>)?</a:t>
            </a:r>
          </a:p>
          <a:p>
            <a:pPr lvl="1"/>
            <a:r>
              <a:rPr lang="en-US" altLang="zh-TW" sz="2200" dirty="0"/>
              <a:t>What about the O(N</a:t>
            </a:r>
            <a:r>
              <a:rPr lang="en-US" altLang="zh-TW" sz="2200" baseline="30000" dirty="0"/>
              <a:t>2</a:t>
            </a:r>
            <a:r>
              <a:rPr lang="en-US" altLang="zh-TW" sz="2200" dirty="0"/>
              <a:t>) ?</a:t>
            </a:r>
          </a:p>
          <a:p>
            <a:pPr lvl="1"/>
            <a:r>
              <a:rPr lang="en-US" altLang="zh-TW" sz="2200" dirty="0"/>
              <a:t>What about the O(N</a:t>
            </a:r>
            <a:r>
              <a:rPr lang="en-US" altLang="zh-TW" sz="2200" baseline="30000" dirty="0"/>
              <a:t>2</a:t>
            </a:r>
            <a:r>
              <a:rPr lang="en-US" altLang="zh-TW" sz="2200" dirty="0"/>
              <a:t> </a:t>
            </a:r>
            <a:r>
              <a:rPr lang="en-US" altLang="zh-TW" sz="2200" dirty="0" err="1"/>
              <a:t>logN</a:t>
            </a:r>
            <a:r>
              <a:rPr lang="en-US" altLang="zh-TW" sz="2200" dirty="0"/>
              <a:t>) ?</a:t>
            </a:r>
          </a:p>
          <a:p>
            <a:pPr lvl="1"/>
            <a:r>
              <a:rPr lang="en-US" altLang="zh-TW" sz="2200" dirty="0"/>
              <a:t>What about the O(1) time ?</a:t>
            </a:r>
          </a:p>
          <a:p>
            <a:r>
              <a:rPr lang="en-US" altLang="zh-TW" sz="2800" dirty="0"/>
              <a:t>A Problem with N = 1000000, Time Limit = 1s</a:t>
            </a:r>
          </a:p>
          <a:p>
            <a:pPr lvl="1"/>
            <a:r>
              <a:rPr lang="en-US" altLang="zh-TW" sz="2200" dirty="0"/>
              <a:t>Could a O(N) Algorithm Pass the Time Limited Constraint?</a:t>
            </a:r>
          </a:p>
          <a:p>
            <a:pPr lvl="1"/>
            <a:r>
              <a:rPr lang="en-US" altLang="zh-TW" sz="2200" dirty="0"/>
              <a:t>What about the O(</a:t>
            </a:r>
            <a:r>
              <a:rPr lang="en-US" altLang="zh-TW" sz="2200" dirty="0" err="1"/>
              <a:t>logN</a:t>
            </a:r>
            <a:r>
              <a:rPr lang="en-US" altLang="zh-TW" sz="2200" dirty="0"/>
              <a:t>) ?</a:t>
            </a:r>
          </a:p>
          <a:p>
            <a:pPr lvl="1"/>
            <a:r>
              <a:rPr lang="en-US" altLang="zh-TW" sz="2200" dirty="0"/>
              <a:t>What about the O(</a:t>
            </a:r>
            <a:r>
              <a:rPr lang="en-US" altLang="zh-TW" sz="2200" dirty="0" err="1"/>
              <a:t>logN</a:t>
            </a:r>
            <a:r>
              <a:rPr lang="en-US" altLang="zh-TW" sz="2200" dirty="0"/>
              <a:t> </a:t>
            </a:r>
            <a:r>
              <a:rPr lang="en-US" altLang="zh-TW" sz="2200" dirty="0" err="1"/>
              <a:t>logN</a:t>
            </a:r>
            <a:r>
              <a:rPr lang="en-US" altLang="zh-TW" sz="2200" dirty="0"/>
              <a:t>) ?</a:t>
            </a:r>
          </a:p>
          <a:p>
            <a:pPr lvl="1"/>
            <a:r>
              <a:rPr lang="en-US" altLang="zh-TW" sz="2200" dirty="0"/>
              <a:t>What about the O(N</a:t>
            </a:r>
            <a:r>
              <a:rPr lang="en-US" altLang="zh-TW" sz="2200" baseline="30000" dirty="0"/>
              <a:t>2</a:t>
            </a:r>
            <a:r>
              <a:rPr lang="en-US" altLang="zh-TW" sz="2200" dirty="0"/>
              <a:t>) ?</a:t>
            </a:r>
          </a:p>
        </p:txBody>
      </p:sp>
    </p:spTree>
    <p:extLst>
      <p:ext uri="{BB962C8B-B14F-4D97-AF65-F5344CB8AC3E}">
        <p14:creationId xmlns:p14="http://schemas.microsoft.com/office/powerpoint/2010/main" val="18562374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3C0F66-A6FE-BC46-B98A-C2D3CDDBE8D5}"/>
              </a:ext>
            </a:extLst>
          </p:cNvPr>
          <p:cNvSpPr>
            <a:spLocks noGrp="1"/>
          </p:cNvSpPr>
          <p:nvPr>
            <p:ph type="sldNum" sz="quarter" idx="12"/>
          </p:nvPr>
        </p:nvSpPr>
        <p:spPr/>
        <p:txBody>
          <a:bodyPr/>
          <a:lstStyle/>
          <a:p>
            <a:fld id="{4E77BC79-9480-1042-96E1-82B94DA0811E}" type="slidenum">
              <a:rPr lang="en-US" smtClean="0"/>
              <a:t>55</a:t>
            </a:fld>
            <a:endParaRPr lang="en-US"/>
          </a:p>
        </p:txBody>
      </p:sp>
      <p:sp>
        <p:nvSpPr>
          <p:cNvPr id="3" name="Title 2">
            <a:extLst>
              <a:ext uri="{FF2B5EF4-FFF2-40B4-BE49-F238E27FC236}">
                <a16:creationId xmlns:a16="http://schemas.microsoft.com/office/drawing/2014/main" id="{FE776DAD-AF05-3440-844C-5A609AF11B10}"/>
              </a:ext>
            </a:extLst>
          </p:cNvPr>
          <p:cNvSpPr>
            <a:spLocks noGrp="1"/>
          </p:cNvSpPr>
          <p:nvPr>
            <p:ph type="title"/>
          </p:nvPr>
        </p:nvSpPr>
        <p:spPr/>
        <p:txBody>
          <a:bodyPr/>
          <a:lstStyle/>
          <a:p>
            <a:r>
              <a:rPr lang="en-US" dirty="0"/>
              <a:t>What about Space Complexity?</a:t>
            </a:r>
          </a:p>
        </p:txBody>
      </p:sp>
      <p:sp>
        <p:nvSpPr>
          <p:cNvPr id="4" name="Content Placeholder 3">
            <a:extLst>
              <a:ext uri="{FF2B5EF4-FFF2-40B4-BE49-F238E27FC236}">
                <a16:creationId xmlns:a16="http://schemas.microsoft.com/office/drawing/2014/main" id="{8237B4C6-5FCD-2848-BB6E-61736A80CF11}"/>
              </a:ext>
            </a:extLst>
          </p:cNvPr>
          <p:cNvSpPr>
            <a:spLocks noGrp="1"/>
          </p:cNvSpPr>
          <p:nvPr>
            <p:ph idx="1"/>
          </p:nvPr>
        </p:nvSpPr>
        <p:spPr/>
        <p:txBody>
          <a:bodyPr/>
          <a:lstStyle/>
          <a:p>
            <a:r>
              <a:rPr lang="en-US" dirty="0"/>
              <a:t>Same as the empirical runtime analysis</a:t>
            </a:r>
          </a:p>
          <a:p>
            <a:pPr lvl="1"/>
            <a:r>
              <a:rPr lang="en-US" dirty="0"/>
              <a:t>However, it depends on your RAM size</a:t>
            </a:r>
          </a:p>
          <a:p>
            <a:r>
              <a:rPr lang="en-US" dirty="0"/>
              <a:t>Stack vs Heap</a:t>
            </a:r>
          </a:p>
          <a:p>
            <a:endParaRPr lang="en-US" dirty="0"/>
          </a:p>
        </p:txBody>
      </p:sp>
      <p:pic>
        <p:nvPicPr>
          <p:cNvPr id="5" name="Picture 4">
            <a:extLst>
              <a:ext uri="{FF2B5EF4-FFF2-40B4-BE49-F238E27FC236}">
                <a16:creationId xmlns:a16="http://schemas.microsoft.com/office/drawing/2014/main" id="{9197B9C4-194C-1740-8FB9-9E74F3CAD830}"/>
              </a:ext>
            </a:extLst>
          </p:cNvPr>
          <p:cNvPicPr>
            <a:picLocks noChangeAspect="1"/>
          </p:cNvPicPr>
          <p:nvPr/>
        </p:nvPicPr>
        <p:blipFill>
          <a:blip r:embed="rId2"/>
          <a:stretch>
            <a:fillRect/>
          </a:stretch>
        </p:blipFill>
        <p:spPr>
          <a:xfrm>
            <a:off x="6132453" y="3180544"/>
            <a:ext cx="2820505" cy="2812160"/>
          </a:xfrm>
          <a:prstGeom prst="rect">
            <a:avLst/>
          </a:prstGeom>
        </p:spPr>
      </p:pic>
      <p:pic>
        <p:nvPicPr>
          <p:cNvPr id="6" name="Picture 5">
            <a:extLst>
              <a:ext uri="{FF2B5EF4-FFF2-40B4-BE49-F238E27FC236}">
                <a16:creationId xmlns:a16="http://schemas.microsoft.com/office/drawing/2014/main" id="{05659557-E199-1845-A3A4-4B181157CD68}"/>
              </a:ext>
            </a:extLst>
          </p:cNvPr>
          <p:cNvPicPr>
            <a:picLocks noChangeAspect="1"/>
          </p:cNvPicPr>
          <p:nvPr/>
        </p:nvPicPr>
        <p:blipFill>
          <a:blip r:embed="rId3"/>
          <a:stretch>
            <a:fillRect/>
          </a:stretch>
        </p:blipFill>
        <p:spPr>
          <a:xfrm>
            <a:off x="191042" y="2825783"/>
            <a:ext cx="5808703" cy="3575983"/>
          </a:xfrm>
          <a:prstGeom prst="rect">
            <a:avLst/>
          </a:prstGeom>
        </p:spPr>
      </p:pic>
    </p:spTree>
    <p:extLst>
      <p:ext uri="{BB962C8B-B14F-4D97-AF65-F5344CB8AC3E}">
        <p14:creationId xmlns:p14="http://schemas.microsoft.com/office/powerpoint/2010/main" val="20164363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94DB64-2E29-C142-8DC1-325D050B0D54}"/>
              </a:ext>
            </a:extLst>
          </p:cNvPr>
          <p:cNvSpPr>
            <a:spLocks noGrp="1"/>
          </p:cNvSpPr>
          <p:nvPr>
            <p:ph type="sldNum" sz="quarter" idx="12"/>
          </p:nvPr>
        </p:nvSpPr>
        <p:spPr/>
        <p:txBody>
          <a:bodyPr/>
          <a:lstStyle/>
          <a:p>
            <a:fld id="{4E77BC79-9480-1042-96E1-82B94DA0811E}" type="slidenum">
              <a:rPr lang="en-US" smtClean="0"/>
              <a:t>56</a:t>
            </a:fld>
            <a:endParaRPr lang="en-US"/>
          </a:p>
        </p:txBody>
      </p:sp>
      <p:sp>
        <p:nvSpPr>
          <p:cNvPr id="3" name="Title 2">
            <a:extLst>
              <a:ext uri="{FF2B5EF4-FFF2-40B4-BE49-F238E27FC236}">
                <a16:creationId xmlns:a16="http://schemas.microsoft.com/office/drawing/2014/main" id="{3B3DCED2-B64B-4348-82E4-FECDAFE05E4C}"/>
              </a:ext>
            </a:extLst>
          </p:cNvPr>
          <p:cNvSpPr>
            <a:spLocks noGrp="1"/>
          </p:cNvSpPr>
          <p:nvPr>
            <p:ph type="title"/>
          </p:nvPr>
        </p:nvSpPr>
        <p:spPr/>
        <p:txBody>
          <a:bodyPr/>
          <a:lstStyle/>
          <a:p>
            <a:r>
              <a:rPr lang="en-US" dirty="0"/>
              <a:t>In-class Practice 2</a:t>
            </a:r>
          </a:p>
        </p:txBody>
      </p:sp>
      <p:sp>
        <p:nvSpPr>
          <p:cNvPr id="4" name="Content Placeholder 3">
            <a:extLst>
              <a:ext uri="{FF2B5EF4-FFF2-40B4-BE49-F238E27FC236}">
                <a16:creationId xmlns:a16="http://schemas.microsoft.com/office/drawing/2014/main" id="{4CE34023-CDB7-5947-ADC4-AD8B7E29DB59}"/>
              </a:ext>
            </a:extLst>
          </p:cNvPr>
          <p:cNvSpPr>
            <a:spLocks noGrp="1"/>
          </p:cNvSpPr>
          <p:nvPr>
            <p:ph idx="1"/>
          </p:nvPr>
        </p:nvSpPr>
        <p:spPr>
          <a:xfrm>
            <a:off x="628650" y="1295944"/>
            <a:ext cx="7886700" cy="5078672"/>
          </a:xfrm>
        </p:spPr>
        <p:txBody>
          <a:bodyPr>
            <a:normAutofit fontScale="70000" lnSpcReduction="20000"/>
          </a:bodyPr>
          <a:lstStyle/>
          <a:p>
            <a:pPr>
              <a:buNone/>
            </a:pPr>
            <a:r>
              <a:rPr lang="en-US" altLang="zh-TW" sz="3200" dirty="0">
                <a:solidFill>
                  <a:schemeClr val="accent5">
                    <a:lumMod val="75000"/>
                  </a:schemeClr>
                </a:solidFill>
              </a:rPr>
              <a:t>Problem Description</a:t>
            </a:r>
            <a:endParaRPr lang="en-US" altLang="zh-TW" sz="3200" dirty="0"/>
          </a:p>
          <a:p>
            <a:pPr algn="just">
              <a:buNone/>
            </a:pPr>
            <a:r>
              <a:rPr lang="en-US" altLang="zh-TW" sz="3200" dirty="0"/>
              <a:t>	</a:t>
            </a:r>
            <a:r>
              <a:rPr lang="en-US" altLang="zh-TW" sz="2800" dirty="0"/>
              <a:t>A sequence of n &gt; 0 integers is called a jolly jumper if the absolute values of the difference between successive elements take on all the values 1 through n-For instance,</a:t>
            </a:r>
          </a:p>
          <a:p>
            <a:pPr algn="just">
              <a:buNone/>
            </a:pPr>
            <a:r>
              <a:rPr lang="en-US" altLang="zh-TW" sz="2800" dirty="0"/>
              <a:t>	1 4 2 3</a:t>
            </a:r>
          </a:p>
          <a:p>
            <a:pPr algn="just">
              <a:buNone/>
            </a:pPr>
            <a:r>
              <a:rPr lang="en-US" altLang="zh-TW" sz="2800" dirty="0"/>
              <a:t>	is a jolly jumper, because the absolutes differences are 3, 2, and 1 respectively. The definition implies that any sequence of a single integer is a jolly jumper. You are to write a program to determine whether or not each of a number of sequences is a jolly jumper.</a:t>
            </a:r>
          </a:p>
          <a:p>
            <a:pPr algn="just">
              <a:buNone/>
            </a:pPr>
            <a:endParaRPr lang="en-US" altLang="zh-TW" sz="2800" dirty="0"/>
          </a:p>
          <a:p>
            <a:pPr>
              <a:buNone/>
            </a:pPr>
            <a:r>
              <a:rPr lang="en-US" altLang="zh-TW" sz="3200" dirty="0">
                <a:solidFill>
                  <a:schemeClr val="accent5">
                    <a:lumMod val="75000"/>
                  </a:schemeClr>
                </a:solidFill>
              </a:rPr>
              <a:t>Input</a:t>
            </a:r>
          </a:p>
          <a:p>
            <a:pPr>
              <a:buNone/>
            </a:pPr>
            <a:r>
              <a:rPr lang="en-US" altLang="zh-TW" sz="3200" dirty="0"/>
              <a:t>	</a:t>
            </a:r>
            <a:r>
              <a:rPr lang="en-US" altLang="zh-TW" sz="2800" dirty="0"/>
              <a:t>Each line of input contains an integer 2&lt;= n &lt;= 3000 followed by n integers representing the sequence.</a:t>
            </a:r>
          </a:p>
          <a:p>
            <a:pPr>
              <a:buNone/>
            </a:pPr>
            <a:endParaRPr lang="en-US" altLang="zh-TW" sz="2800" dirty="0"/>
          </a:p>
          <a:p>
            <a:pPr>
              <a:buNone/>
            </a:pPr>
            <a:r>
              <a:rPr lang="en-US" altLang="zh-TW" sz="3200" dirty="0">
                <a:solidFill>
                  <a:schemeClr val="accent5">
                    <a:lumMod val="75000"/>
                  </a:schemeClr>
                </a:solidFill>
              </a:rPr>
              <a:t>Output</a:t>
            </a:r>
          </a:p>
          <a:p>
            <a:pPr>
              <a:buNone/>
            </a:pPr>
            <a:r>
              <a:rPr lang="en-US" altLang="zh-TW" sz="3200" dirty="0"/>
              <a:t>	E</a:t>
            </a:r>
            <a:r>
              <a:rPr lang="en-US" altLang="zh-TW" sz="2800" dirty="0"/>
              <a:t>ach line of input, generate a line of output saying "Jolly" or "Not jolly".</a:t>
            </a:r>
          </a:p>
          <a:p>
            <a:endParaRPr lang="en-US" dirty="0"/>
          </a:p>
        </p:txBody>
      </p:sp>
    </p:spTree>
    <p:extLst>
      <p:ext uri="{BB962C8B-B14F-4D97-AF65-F5344CB8AC3E}">
        <p14:creationId xmlns:p14="http://schemas.microsoft.com/office/powerpoint/2010/main" val="42337842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39D3DE-62B6-924F-BF1A-069E4498A875}"/>
              </a:ext>
            </a:extLst>
          </p:cNvPr>
          <p:cNvSpPr>
            <a:spLocks noGrp="1"/>
          </p:cNvSpPr>
          <p:nvPr>
            <p:ph type="sldNum" sz="quarter" idx="12"/>
          </p:nvPr>
        </p:nvSpPr>
        <p:spPr/>
        <p:txBody>
          <a:bodyPr/>
          <a:lstStyle/>
          <a:p>
            <a:fld id="{4E77BC79-9480-1042-96E1-82B94DA0811E}" type="slidenum">
              <a:rPr lang="en-US" smtClean="0"/>
              <a:t>57</a:t>
            </a:fld>
            <a:endParaRPr lang="en-US"/>
          </a:p>
        </p:txBody>
      </p:sp>
      <p:sp>
        <p:nvSpPr>
          <p:cNvPr id="3" name="Title 2">
            <a:extLst>
              <a:ext uri="{FF2B5EF4-FFF2-40B4-BE49-F238E27FC236}">
                <a16:creationId xmlns:a16="http://schemas.microsoft.com/office/drawing/2014/main" id="{FCE1F6C7-F1B1-AF43-BE9C-E8D0C0C33272}"/>
              </a:ext>
            </a:extLst>
          </p:cNvPr>
          <p:cNvSpPr>
            <a:spLocks noGrp="1"/>
          </p:cNvSpPr>
          <p:nvPr>
            <p:ph type="title"/>
          </p:nvPr>
        </p:nvSpPr>
        <p:spPr/>
        <p:txBody>
          <a:bodyPr/>
          <a:lstStyle/>
          <a:p>
            <a:r>
              <a:rPr lang="en-US" dirty="0"/>
              <a:t>In-class Practice 2</a:t>
            </a:r>
          </a:p>
        </p:txBody>
      </p:sp>
      <p:sp>
        <p:nvSpPr>
          <p:cNvPr id="4" name="Content Placeholder 3">
            <a:extLst>
              <a:ext uri="{FF2B5EF4-FFF2-40B4-BE49-F238E27FC236}">
                <a16:creationId xmlns:a16="http://schemas.microsoft.com/office/drawing/2014/main" id="{D11E18F1-011E-2347-924C-F120B692EB5B}"/>
              </a:ext>
            </a:extLst>
          </p:cNvPr>
          <p:cNvSpPr>
            <a:spLocks noGrp="1"/>
          </p:cNvSpPr>
          <p:nvPr>
            <p:ph idx="1"/>
          </p:nvPr>
        </p:nvSpPr>
        <p:spPr>
          <a:xfrm>
            <a:off x="628650" y="1295944"/>
            <a:ext cx="7886700" cy="5078672"/>
          </a:xfrm>
        </p:spPr>
        <p:txBody>
          <a:bodyPr>
            <a:normAutofit fontScale="92500" lnSpcReduction="20000"/>
          </a:bodyPr>
          <a:lstStyle/>
          <a:p>
            <a:pPr>
              <a:buNone/>
            </a:pPr>
            <a:r>
              <a:rPr lang="en-US" altLang="zh-TW" sz="3200" dirty="0">
                <a:solidFill>
                  <a:schemeClr val="accent5">
                    <a:lumMod val="75000"/>
                  </a:schemeClr>
                </a:solidFill>
              </a:rPr>
              <a:t>Sample Input</a:t>
            </a:r>
            <a:endParaRPr lang="en-US" altLang="zh-TW" sz="3200" dirty="0"/>
          </a:p>
          <a:p>
            <a:pPr algn="just">
              <a:buNone/>
            </a:pPr>
            <a:r>
              <a:rPr lang="en-US" altLang="zh-TW" sz="3200" dirty="0"/>
              <a:t>  </a:t>
            </a:r>
            <a:r>
              <a:rPr lang="en-US" altLang="zh-TW" sz="2800" dirty="0"/>
              <a:t>4 1 4 2 3 </a:t>
            </a:r>
          </a:p>
          <a:p>
            <a:pPr algn="just">
              <a:buNone/>
            </a:pPr>
            <a:r>
              <a:rPr lang="en-US" altLang="zh-TW" sz="2800" dirty="0"/>
              <a:t>  5 1 4 2 -1 6</a:t>
            </a:r>
          </a:p>
          <a:p>
            <a:pPr algn="just">
              <a:buNone/>
            </a:pPr>
            <a:r>
              <a:rPr lang="en-US" altLang="zh-TW" sz="2800" dirty="0"/>
              <a:t>  2 1 2</a:t>
            </a:r>
          </a:p>
          <a:p>
            <a:pPr algn="just">
              <a:buNone/>
            </a:pPr>
            <a:r>
              <a:rPr lang="en-US" altLang="zh-TW" sz="2800" dirty="0"/>
              <a:t>  6 11 7 4 2 1 6 </a:t>
            </a:r>
          </a:p>
          <a:p>
            <a:pPr algn="just">
              <a:buNone/>
            </a:pPr>
            <a:r>
              <a:rPr lang="en-US" altLang="zh-TW" sz="2800" dirty="0"/>
              <a:t>  10 1 2 5 7 3 8 49 8 9 10 </a:t>
            </a:r>
          </a:p>
          <a:p>
            <a:pPr>
              <a:buNone/>
            </a:pPr>
            <a:r>
              <a:rPr lang="en-US" altLang="zh-TW" sz="3200" dirty="0">
                <a:solidFill>
                  <a:schemeClr val="accent5">
                    <a:lumMod val="75000"/>
                  </a:schemeClr>
                </a:solidFill>
              </a:rPr>
              <a:t>Sample Output</a:t>
            </a:r>
          </a:p>
          <a:p>
            <a:pPr>
              <a:buNone/>
            </a:pPr>
            <a:r>
              <a:rPr lang="en-US" altLang="zh-TW" sz="3200" dirty="0"/>
              <a:t>	</a:t>
            </a:r>
            <a:r>
              <a:rPr lang="en-US" altLang="zh-TW" sz="2800" dirty="0"/>
              <a:t>Jolly </a:t>
            </a:r>
          </a:p>
          <a:p>
            <a:pPr>
              <a:buNone/>
            </a:pPr>
            <a:r>
              <a:rPr lang="en-US" altLang="zh-TW" sz="2800" dirty="0"/>
              <a:t>	Not jolly</a:t>
            </a:r>
          </a:p>
          <a:p>
            <a:pPr>
              <a:buNone/>
            </a:pPr>
            <a:r>
              <a:rPr lang="en-US" altLang="zh-TW" sz="2800" dirty="0"/>
              <a:t>   Jolly</a:t>
            </a:r>
          </a:p>
          <a:p>
            <a:pPr>
              <a:buNone/>
            </a:pPr>
            <a:r>
              <a:rPr lang="en-US" altLang="zh-TW" sz="2800" dirty="0"/>
              <a:t>   Jolly</a:t>
            </a:r>
          </a:p>
          <a:p>
            <a:pPr>
              <a:buNone/>
            </a:pPr>
            <a:r>
              <a:rPr lang="en-US" altLang="zh-TW" sz="2800" dirty="0"/>
              <a:t>   Not jolly</a:t>
            </a:r>
          </a:p>
          <a:p>
            <a:endParaRPr lang="en-US" dirty="0"/>
          </a:p>
        </p:txBody>
      </p:sp>
    </p:spTree>
    <p:extLst>
      <p:ext uri="{BB962C8B-B14F-4D97-AF65-F5344CB8AC3E}">
        <p14:creationId xmlns:p14="http://schemas.microsoft.com/office/powerpoint/2010/main" val="41072116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323810-5231-8243-91DC-1ABB82A1E471}"/>
              </a:ext>
            </a:extLst>
          </p:cNvPr>
          <p:cNvSpPr>
            <a:spLocks noGrp="1"/>
          </p:cNvSpPr>
          <p:nvPr>
            <p:ph type="sldNum" sz="quarter" idx="12"/>
          </p:nvPr>
        </p:nvSpPr>
        <p:spPr/>
        <p:txBody>
          <a:bodyPr/>
          <a:lstStyle/>
          <a:p>
            <a:fld id="{4E77BC79-9480-1042-96E1-82B94DA0811E}" type="slidenum">
              <a:rPr lang="en-US" smtClean="0"/>
              <a:t>58</a:t>
            </a:fld>
            <a:endParaRPr lang="en-US"/>
          </a:p>
        </p:txBody>
      </p:sp>
      <p:sp>
        <p:nvSpPr>
          <p:cNvPr id="3" name="Title 2">
            <a:extLst>
              <a:ext uri="{FF2B5EF4-FFF2-40B4-BE49-F238E27FC236}">
                <a16:creationId xmlns:a16="http://schemas.microsoft.com/office/drawing/2014/main" id="{D8D14F12-A0F5-F045-B2FA-1C7880514BDB}"/>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E4A3DDEE-6CA8-BE49-B7B5-53E1DCD9F4FC}"/>
              </a:ext>
            </a:extLst>
          </p:cNvPr>
          <p:cNvSpPr>
            <a:spLocks noGrp="1"/>
          </p:cNvSpPr>
          <p:nvPr>
            <p:ph idx="1"/>
          </p:nvPr>
        </p:nvSpPr>
        <p:spPr>
          <a:xfrm>
            <a:off x="628650" y="1295944"/>
            <a:ext cx="7886700" cy="5078672"/>
          </a:xfrm>
        </p:spPr>
        <p:txBody>
          <a:bodyPr>
            <a:normAutofit/>
          </a:bodyPr>
          <a:lstStyle/>
          <a:p>
            <a:r>
              <a:rPr lang="en-US" dirty="0"/>
              <a:t>Design automation flow to handle computer designs</a:t>
            </a:r>
          </a:p>
          <a:p>
            <a:pPr lvl="1"/>
            <a:r>
              <a:rPr lang="en-US" dirty="0"/>
              <a:t>High-level source code</a:t>
            </a:r>
          </a:p>
          <a:p>
            <a:pPr lvl="1"/>
            <a:r>
              <a:rPr lang="en-US" dirty="0"/>
              <a:t>Logic synthesis</a:t>
            </a:r>
          </a:p>
          <a:p>
            <a:pPr lvl="1"/>
            <a:r>
              <a:rPr lang="en-US" dirty="0"/>
              <a:t>Physical synthesis</a:t>
            </a:r>
          </a:p>
          <a:p>
            <a:pPr lvl="1"/>
            <a:r>
              <a:rPr lang="en-US" dirty="0"/>
              <a:t>Testing and verification</a:t>
            </a:r>
          </a:p>
          <a:p>
            <a:pPr lvl="1"/>
            <a:r>
              <a:rPr lang="en-US" dirty="0"/>
              <a:t>Tape out</a:t>
            </a:r>
          </a:p>
          <a:p>
            <a:r>
              <a:rPr lang="en-US" dirty="0"/>
              <a:t>Software method to replace manual effort</a:t>
            </a:r>
          </a:p>
          <a:p>
            <a:pPr lvl="1"/>
            <a:r>
              <a:rPr lang="en-US" dirty="0"/>
              <a:t>Need efficient algorithms and data structures</a:t>
            </a:r>
          </a:p>
          <a:p>
            <a:r>
              <a:rPr lang="en-US" dirty="0"/>
              <a:t>Empirical space/time complexity analysis</a:t>
            </a:r>
          </a:p>
          <a:p>
            <a:r>
              <a:rPr lang="en-US" dirty="0"/>
              <a:t>Two practice problems</a:t>
            </a:r>
          </a:p>
          <a:p>
            <a:r>
              <a:rPr lang="en-US" dirty="0"/>
              <a:t>Next time: data structure and C++ STL</a:t>
            </a:r>
          </a:p>
        </p:txBody>
      </p:sp>
    </p:spTree>
    <p:extLst>
      <p:ext uri="{BB962C8B-B14F-4D97-AF65-F5344CB8AC3E}">
        <p14:creationId xmlns:p14="http://schemas.microsoft.com/office/powerpoint/2010/main" val="1363763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04DA7F-B959-6242-8D97-AF19EA6102B1}"/>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A8899C94-3374-4A43-B8AF-BD941C625AB0}"/>
              </a:ext>
            </a:extLst>
          </p:cNvPr>
          <p:cNvSpPr>
            <a:spLocks noGrp="1"/>
          </p:cNvSpPr>
          <p:nvPr>
            <p:ph type="title"/>
          </p:nvPr>
        </p:nvSpPr>
        <p:spPr/>
        <p:txBody>
          <a:bodyPr/>
          <a:lstStyle/>
          <a:p>
            <a:r>
              <a:rPr lang="en-US" dirty="0"/>
              <a:t>Learning Materials</a:t>
            </a:r>
          </a:p>
        </p:txBody>
      </p:sp>
      <p:sp>
        <p:nvSpPr>
          <p:cNvPr id="4" name="Content Placeholder 3">
            <a:extLst>
              <a:ext uri="{FF2B5EF4-FFF2-40B4-BE49-F238E27FC236}">
                <a16:creationId xmlns:a16="http://schemas.microsoft.com/office/drawing/2014/main" id="{8DD8A111-1169-2B49-94CB-702C241647BA}"/>
              </a:ext>
            </a:extLst>
          </p:cNvPr>
          <p:cNvSpPr>
            <a:spLocks noGrp="1"/>
          </p:cNvSpPr>
          <p:nvPr>
            <p:ph idx="1"/>
          </p:nvPr>
        </p:nvSpPr>
        <p:spPr/>
        <p:txBody>
          <a:bodyPr/>
          <a:lstStyle/>
          <a:p>
            <a:r>
              <a:rPr lang="en-US" dirty="0"/>
              <a:t>You </a:t>
            </a:r>
            <a:r>
              <a:rPr lang="en-US" dirty="0">
                <a:solidFill>
                  <a:srgbClr val="FF0000"/>
                </a:solidFill>
              </a:rPr>
              <a:t>DON’T NEED </a:t>
            </a:r>
            <a:r>
              <a:rPr lang="en-US" dirty="0"/>
              <a:t>to buy any textbook</a:t>
            </a:r>
          </a:p>
          <a:p>
            <a:pPr lvl="1"/>
            <a:r>
              <a:rPr lang="en-US" dirty="0"/>
              <a:t>Slides will be available and are enough </a:t>
            </a:r>
          </a:p>
          <a:p>
            <a:pPr lvl="1"/>
            <a:endParaRPr lang="en-US" dirty="0"/>
          </a:p>
        </p:txBody>
      </p:sp>
    </p:spTree>
    <p:extLst>
      <p:ext uri="{BB962C8B-B14F-4D97-AF65-F5344CB8AC3E}">
        <p14:creationId xmlns:p14="http://schemas.microsoft.com/office/powerpoint/2010/main" val="3096868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8DA2E2-788E-864A-899C-939AD5661413}"/>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A3349A45-517F-FC43-950E-F69F4A83E064}"/>
              </a:ext>
            </a:extLst>
          </p:cNvPr>
          <p:cNvSpPr>
            <a:spLocks noGrp="1"/>
          </p:cNvSpPr>
          <p:nvPr>
            <p:ph type="title"/>
          </p:nvPr>
        </p:nvSpPr>
        <p:spPr/>
        <p:txBody>
          <a:bodyPr/>
          <a:lstStyle/>
          <a:p>
            <a:r>
              <a:rPr lang="en-US" dirty="0"/>
              <a:t>Class Philosophy</a:t>
            </a:r>
          </a:p>
        </p:txBody>
      </p:sp>
      <p:sp>
        <p:nvSpPr>
          <p:cNvPr id="4" name="Content Placeholder 3">
            <a:extLst>
              <a:ext uri="{FF2B5EF4-FFF2-40B4-BE49-F238E27FC236}">
                <a16:creationId xmlns:a16="http://schemas.microsoft.com/office/drawing/2014/main" id="{2EEE2E4D-8BF1-0445-8E04-D5BC8B1DB6BC}"/>
              </a:ext>
            </a:extLst>
          </p:cNvPr>
          <p:cNvSpPr>
            <a:spLocks noGrp="1"/>
          </p:cNvSpPr>
          <p:nvPr>
            <p:ph idx="1"/>
          </p:nvPr>
        </p:nvSpPr>
        <p:spPr>
          <a:xfrm>
            <a:off x="628650" y="1295944"/>
            <a:ext cx="7886700" cy="5167486"/>
          </a:xfrm>
        </p:spPr>
        <p:txBody>
          <a:bodyPr>
            <a:normAutofit/>
          </a:bodyPr>
          <a:lstStyle/>
          <a:p>
            <a:r>
              <a:rPr lang="en-US" dirty="0"/>
              <a:t>Focus on </a:t>
            </a:r>
            <a:r>
              <a:rPr lang="en-US" dirty="0">
                <a:solidFill>
                  <a:srgbClr val="FF0000"/>
                </a:solidFill>
              </a:rPr>
              <a:t>software programming </a:t>
            </a:r>
          </a:p>
          <a:p>
            <a:pPr lvl="1"/>
            <a:r>
              <a:rPr lang="en-US" dirty="0"/>
              <a:t>With applications on computer design problems</a:t>
            </a:r>
          </a:p>
          <a:p>
            <a:pPr lvl="1"/>
            <a:r>
              <a:rPr lang="en-US" i="1" u="sng" dirty="0"/>
              <a:t>Code review and refactor</a:t>
            </a:r>
          </a:p>
          <a:p>
            <a:r>
              <a:rPr lang="en-US" dirty="0"/>
              <a:t>NOT to trouble you with </a:t>
            </a:r>
          </a:p>
          <a:p>
            <a:pPr lvl="1"/>
            <a:r>
              <a:rPr lang="en-US" dirty="0"/>
              <a:t>Difficult homework</a:t>
            </a:r>
          </a:p>
          <a:p>
            <a:pPr lvl="1"/>
            <a:r>
              <a:rPr lang="en-US" dirty="0"/>
              <a:t>Tricky exams</a:t>
            </a:r>
          </a:p>
          <a:p>
            <a:pPr lvl="1"/>
            <a:r>
              <a:rPr lang="en-US" dirty="0"/>
              <a:t>Unreasonable learning and scoring curve</a:t>
            </a:r>
          </a:p>
          <a:p>
            <a:r>
              <a:rPr lang="en-US" dirty="0"/>
              <a:t>At the end of the class, I want you to</a:t>
            </a:r>
          </a:p>
          <a:p>
            <a:pPr lvl="1"/>
            <a:r>
              <a:rPr lang="en-US" dirty="0"/>
              <a:t>Understand important computer design problems</a:t>
            </a:r>
          </a:p>
          <a:p>
            <a:pPr lvl="1"/>
            <a:r>
              <a:rPr lang="en-US" dirty="0"/>
              <a:t>Improve your coding skills and algorithm knowledge</a:t>
            </a:r>
          </a:p>
          <a:p>
            <a:pPr lvl="1"/>
            <a:r>
              <a:rPr lang="en-US" dirty="0"/>
              <a:t>Have more job opportunities in software companies</a:t>
            </a:r>
          </a:p>
        </p:txBody>
      </p:sp>
    </p:spTree>
    <p:extLst>
      <p:ext uri="{BB962C8B-B14F-4D97-AF65-F5344CB8AC3E}">
        <p14:creationId xmlns:p14="http://schemas.microsoft.com/office/powerpoint/2010/main" val="1267456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8DA2E2-788E-864A-899C-939AD5661413}"/>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A3349A45-517F-FC43-950E-F69F4A83E064}"/>
              </a:ext>
            </a:extLst>
          </p:cNvPr>
          <p:cNvSpPr>
            <a:spLocks noGrp="1"/>
          </p:cNvSpPr>
          <p:nvPr>
            <p:ph type="title"/>
          </p:nvPr>
        </p:nvSpPr>
        <p:spPr/>
        <p:txBody>
          <a:bodyPr/>
          <a:lstStyle/>
          <a:p>
            <a:r>
              <a:rPr lang="en-US" dirty="0"/>
              <a:t>To this end</a:t>
            </a:r>
          </a:p>
        </p:txBody>
      </p:sp>
      <p:sp>
        <p:nvSpPr>
          <p:cNvPr id="4" name="Content Placeholder 3">
            <a:extLst>
              <a:ext uri="{FF2B5EF4-FFF2-40B4-BE49-F238E27FC236}">
                <a16:creationId xmlns:a16="http://schemas.microsoft.com/office/drawing/2014/main" id="{2EEE2E4D-8BF1-0445-8E04-D5BC8B1DB6BC}"/>
              </a:ext>
            </a:extLst>
          </p:cNvPr>
          <p:cNvSpPr>
            <a:spLocks noGrp="1"/>
          </p:cNvSpPr>
          <p:nvPr>
            <p:ph idx="1"/>
          </p:nvPr>
        </p:nvSpPr>
        <p:spPr>
          <a:xfrm>
            <a:off x="628650" y="1295944"/>
            <a:ext cx="7886700" cy="5404754"/>
          </a:xfrm>
        </p:spPr>
        <p:txBody>
          <a:bodyPr>
            <a:normAutofit/>
          </a:bodyPr>
          <a:lstStyle/>
          <a:p>
            <a:r>
              <a:rPr lang="en-US" dirty="0"/>
              <a:t>Each class is organized as two parts</a:t>
            </a:r>
            <a:endParaRPr lang="en-US" dirty="0">
              <a:solidFill>
                <a:srgbClr val="FF0000"/>
              </a:solidFill>
            </a:endParaRPr>
          </a:p>
          <a:p>
            <a:pPr lvl="1"/>
            <a:r>
              <a:rPr lang="en-US" dirty="0"/>
              <a:t>Lecture</a:t>
            </a:r>
          </a:p>
          <a:p>
            <a:pPr lvl="1"/>
            <a:r>
              <a:rPr lang="en-US" dirty="0"/>
              <a:t>Programming practice</a:t>
            </a:r>
          </a:p>
          <a:p>
            <a:r>
              <a:rPr lang="en-US" dirty="0"/>
              <a:t>We will start from very basic stuff and then move up</a:t>
            </a:r>
          </a:p>
          <a:p>
            <a:pPr lvl="1"/>
            <a:r>
              <a:rPr lang="en-US" dirty="0"/>
              <a:t>Important data structure and algorithms</a:t>
            </a:r>
          </a:p>
          <a:p>
            <a:pPr lvl="1"/>
            <a:r>
              <a:rPr lang="en-US" dirty="0"/>
              <a:t>Important C++ coding techniques and best practice</a:t>
            </a:r>
          </a:p>
          <a:p>
            <a:r>
              <a:rPr lang="en-US" dirty="0"/>
              <a:t>Solve real-world computer design problems in C++</a:t>
            </a:r>
          </a:p>
          <a:p>
            <a:pPr lvl="1"/>
            <a:r>
              <a:rPr lang="en-US" dirty="0"/>
              <a:t>Circuit partition</a:t>
            </a:r>
          </a:p>
          <a:p>
            <a:pPr lvl="1"/>
            <a:r>
              <a:rPr lang="en-US" dirty="0"/>
              <a:t>Layout floorplanning</a:t>
            </a:r>
          </a:p>
          <a:p>
            <a:pPr lvl="1"/>
            <a:r>
              <a:rPr lang="en-US" dirty="0"/>
              <a:t>Machine learning</a:t>
            </a:r>
          </a:p>
          <a:p>
            <a:pPr lvl="1"/>
            <a:r>
              <a:rPr lang="en-US" dirty="0"/>
              <a:t>…</a:t>
            </a:r>
          </a:p>
        </p:txBody>
      </p:sp>
    </p:spTree>
    <p:extLst>
      <p:ext uri="{BB962C8B-B14F-4D97-AF65-F5344CB8AC3E}">
        <p14:creationId xmlns:p14="http://schemas.microsoft.com/office/powerpoint/2010/main" val="3025810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8DA2E2-788E-864A-899C-939AD5661413}"/>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A3349A45-517F-FC43-950E-F69F4A83E064}"/>
              </a:ext>
            </a:extLst>
          </p:cNvPr>
          <p:cNvSpPr>
            <a:spLocks noGrp="1"/>
          </p:cNvSpPr>
          <p:nvPr>
            <p:ph type="title"/>
          </p:nvPr>
        </p:nvSpPr>
        <p:spPr/>
        <p:txBody>
          <a:bodyPr/>
          <a:lstStyle/>
          <a:p>
            <a:r>
              <a:rPr lang="en-US" dirty="0"/>
              <a:t>Utah CADE Machines</a:t>
            </a:r>
          </a:p>
        </p:txBody>
      </p:sp>
      <p:sp>
        <p:nvSpPr>
          <p:cNvPr id="4" name="Content Placeholder 3">
            <a:extLst>
              <a:ext uri="{FF2B5EF4-FFF2-40B4-BE49-F238E27FC236}">
                <a16:creationId xmlns:a16="http://schemas.microsoft.com/office/drawing/2014/main" id="{2EEE2E4D-8BF1-0445-8E04-D5BC8B1DB6BC}"/>
              </a:ext>
            </a:extLst>
          </p:cNvPr>
          <p:cNvSpPr>
            <a:spLocks noGrp="1"/>
          </p:cNvSpPr>
          <p:nvPr>
            <p:ph idx="1"/>
          </p:nvPr>
        </p:nvSpPr>
        <p:spPr>
          <a:xfrm>
            <a:off x="628650" y="1295944"/>
            <a:ext cx="7886700" cy="5404754"/>
          </a:xfrm>
        </p:spPr>
        <p:txBody>
          <a:bodyPr/>
          <a:lstStyle/>
          <a:p>
            <a:r>
              <a:rPr lang="en-US" dirty="0"/>
              <a:t>All of you should have access to CADE servers</a:t>
            </a:r>
          </a:p>
          <a:p>
            <a:pPr lvl="1"/>
            <a:r>
              <a:rPr lang="en-US" dirty="0"/>
              <a:t>If not, go apply for one at: </a:t>
            </a:r>
            <a:r>
              <a:rPr lang="en-US" dirty="0">
                <a:hlinkClick r:id="rId3"/>
              </a:rPr>
              <a:t>https://www.cade.utah.edu/</a:t>
            </a:r>
            <a:endParaRPr lang="en-US" dirty="0"/>
          </a:p>
          <a:p>
            <a:r>
              <a:rPr lang="en-US" dirty="0"/>
              <a:t>CADE machines have all the facilities we need</a:t>
            </a:r>
          </a:p>
          <a:p>
            <a:pPr lvl="1"/>
            <a:r>
              <a:rPr lang="en-US" dirty="0"/>
              <a:t>Domain: </a:t>
            </a:r>
            <a:r>
              <a:rPr lang="en-US" dirty="0" err="1"/>
              <a:t>labX-Y.eng.utah.edu</a:t>
            </a:r>
            <a:endParaRPr lang="en-US" dirty="0"/>
          </a:p>
          <a:p>
            <a:pPr lvl="2"/>
            <a:r>
              <a:rPr lang="en-US" dirty="0"/>
              <a:t>X = 1, 2, 3, … (# of lab space)</a:t>
            </a:r>
          </a:p>
          <a:p>
            <a:pPr lvl="2"/>
            <a:r>
              <a:rPr lang="en-US" dirty="0"/>
              <a:t>Y = 1, 2, 3, 4, 5, … (machine # of each lab space)</a:t>
            </a:r>
          </a:p>
          <a:p>
            <a:pPr lvl="2"/>
            <a:r>
              <a:rPr lang="en-US" dirty="0"/>
              <a:t>For example, lab2-20.eng.utah.edu</a:t>
            </a:r>
          </a:p>
          <a:p>
            <a:pPr lvl="1"/>
            <a:r>
              <a:rPr lang="en-US" dirty="0"/>
              <a:t>Account: your </a:t>
            </a:r>
            <a:r>
              <a:rPr lang="en-US" dirty="0" err="1"/>
              <a:t>uid</a:t>
            </a:r>
            <a:r>
              <a:rPr lang="en-US" dirty="0"/>
              <a:t> </a:t>
            </a:r>
          </a:p>
          <a:p>
            <a:pPr lvl="1"/>
            <a:r>
              <a:rPr lang="en-US" dirty="0"/>
              <a:t>Password: your </a:t>
            </a:r>
            <a:r>
              <a:rPr lang="en-US" dirty="0" err="1"/>
              <a:t>uid</a:t>
            </a:r>
            <a:r>
              <a:rPr lang="en-US" dirty="0"/>
              <a:t> login password</a:t>
            </a:r>
          </a:p>
          <a:p>
            <a:r>
              <a:rPr lang="en-US" dirty="0"/>
              <a:t>Remote login using </a:t>
            </a:r>
            <a:r>
              <a:rPr lang="en-US" dirty="0" err="1"/>
              <a:t>ssh</a:t>
            </a:r>
            <a:r>
              <a:rPr lang="en-US" dirty="0"/>
              <a:t> (the easiest way)</a:t>
            </a:r>
          </a:p>
          <a:p>
            <a:pPr lvl="1"/>
            <a:r>
              <a:rPr lang="en-US" dirty="0" err="1"/>
              <a:t>ssh</a:t>
            </a:r>
            <a:r>
              <a:rPr lang="en-US" dirty="0"/>
              <a:t> -x u6024634@lab2-20.eng.utah.edu</a:t>
            </a:r>
          </a:p>
        </p:txBody>
      </p:sp>
    </p:spTree>
    <p:extLst>
      <p:ext uri="{BB962C8B-B14F-4D97-AF65-F5344CB8AC3E}">
        <p14:creationId xmlns:p14="http://schemas.microsoft.com/office/powerpoint/2010/main" val="7693563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938</TotalTime>
  <Words>8273</Words>
  <Application>Microsoft Macintosh PowerPoint</Application>
  <PresentationFormat>On-screen Show (4:3)</PresentationFormat>
  <Paragraphs>701</Paragraphs>
  <Slides>58</Slides>
  <Notes>54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58</vt:i4>
      </vt:variant>
    </vt:vector>
  </HeadingPairs>
  <TitlesOfParts>
    <vt:vector size="70" baseType="lpstr">
      <vt:lpstr>San Serif</vt:lpstr>
      <vt:lpstr>San Serif</vt:lpstr>
      <vt:lpstr>Sen sarif</vt:lpstr>
      <vt:lpstr>Arial</vt:lpstr>
      <vt:lpstr>Calibri</vt:lpstr>
      <vt:lpstr>Sylfaen</vt:lpstr>
      <vt:lpstr>Tahoma</vt:lpstr>
      <vt:lpstr>Times New Roman</vt:lpstr>
      <vt:lpstr>Wingdings</vt:lpstr>
      <vt:lpstr>Office Theme</vt:lpstr>
      <vt:lpstr>Visio</vt:lpstr>
      <vt:lpstr>文件</vt:lpstr>
      <vt:lpstr>Lecture 1: Introduction to Computer Design Problems</vt:lpstr>
      <vt:lpstr>PowerPoint Presentation</vt:lpstr>
      <vt:lpstr>PowerPoint Presentation</vt:lpstr>
      <vt:lpstr>Class Logistics</vt:lpstr>
      <vt:lpstr>Scoring</vt:lpstr>
      <vt:lpstr>Learning Materials</vt:lpstr>
      <vt:lpstr>Class Philosophy</vt:lpstr>
      <vt:lpstr>To this end</vt:lpstr>
      <vt:lpstr>Utah CADE Machines</vt:lpstr>
      <vt:lpstr>Login using NoMachine</vt:lpstr>
      <vt:lpstr>Software Engineer Job Landscape</vt:lpstr>
      <vt:lpstr>Top 10 Programming Languages</vt:lpstr>
      <vt:lpstr>Targeted Programming Language</vt:lpstr>
      <vt:lpstr>PowerPoint Presentation</vt:lpstr>
      <vt:lpstr>System Design Lifecycle</vt:lpstr>
      <vt:lpstr>Very Large Scale Integration (VLSI)</vt:lpstr>
      <vt:lpstr>System on Chip or System in Package</vt:lpstr>
      <vt:lpstr>Miniaturization </vt:lpstr>
      <vt:lpstr>Trends of VLSI design</vt:lpstr>
      <vt:lpstr>Representing a “Design”</vt:lpstr>
      <vt:lpstr>Behavioral Representation</vt:lpstr>
      <vt:lpstr>Structural Representation</vt:lpstr>
      <vt:lpstr>Physical Representation</vt:lpstr>
      <vt:lpstr>The Design Style of Digital Circuits</vt:lpstr>
      <vt:lpstr>The Design Style of Digital Circuits</vt:lpstr>
      <vt:lpstr>The Full-custom Approach (I)</vt:lpstr>
      <vt:lpstr>The Full-custom Approach (II)</vt:lpstr>
      <vt:lpstr>Toward Automation and Regular Structures</vt:lpstr>
      <vt:lpstr>Reusability</vt:lpstr>
      <vt:lpstr>Cell-based Design</vt:lpstr>
      <vt:lpstr>The New Generation of Standard Cells</vt:lpstr>
      <vt:lpstr>Advantages of Standard Cells</vt:lpstr>
      <vt:lpstr>Gate Array Design Style</vt:lpstr>
      <vt:lpstr>Field Programmable Gate Array (FPGA)</vt:lpstr>
      <vt:lpstr>Comparison of Design Styles</vt:lpstr>
      <vt:lpstr>PowerPoint Presentation</vt:lpstr>
      <vt:lpstr>Standard-cell Design Automation Flow (I)</vt:lpstr>
      <vt:lpstr>Standard-cell Design Automation Flow (II)</vt:lpstr>
      <vt:lpstr>Physical Design Details</vt:lpstr>
      <vt:lpstr>Hardware Description Language (HDL)</vt:lpstr>
      <vt:lpstr>RTL/Logic Synthesis</vt:lpstr>
      <vt:lpstr>Physical Synthesis</vt:lpstr>
      <vt:lpstr>Design Automation is Driving Chip Evolution</vt:lpstr>
      <vt:lpstr>Automation is an Optimization</vt:lpstr>
      <vt:lpstr>There is NO Perfect Solution</vt:lpstr>
      <vt:lpstr>We will Learn How to Make Trade-offs</vt:lpstr>
      <vt:lpstr>PowerPoint Presentation</vt:lpstr>
      <vt:lpstr>You Need to Know Algorithms …</vt:lpstr>
      <vt:lpstr>In-class Practice 1</vt:lpstr>
      <vt:lpstr>Reflect on Big Mod Problem</vt:lpstr>
      <vt:lpstr>PowerPoint Presentation</vt:lpstr>
      <vt:lpstr>Get a Sense of Runtime Performance</vt:lpstr>
      <vt:lpstr>Empirical Analysis</vt:lpstr>
      <vt:lpstr>Empirical Analysis Examples</vt:lpstr>
      <vt:lpstr>What about Space Complexity?</vt:lpstr>
      <vt:lpstr>In-class Practice 2</vt:lpstr>
      <vt:lpstr>In-class Practice 2</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Huang, Tsung-Wei</cp:lastModifiedBy>
  <cp:revision>17</cp:revision>
  <dcterms:created xsi:type="dcterms:W3CDTF">2020-01-09T06:22:26Z</dcterms:created>
  <dcterms:modified xsi:type="dcterms:W3CDTF">2020-01-09T22:01:39Z</dcterms:modified>
</cp:coreProperties>
</file>